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60" r:id="rId3"/>
    <p:sldId id="257" r:id="rId4"/>
    <p:sldId id="258" r:id="rId5"/>
    <p:sldId id="262" r:id="rId6"/>
    <p:sldId id="263" r:id="rId7"/>
    <p:sldId id="264" r:id="rId8"/>
    <p:sldId id="268" r:id="rId9"/>
    <p:sldId id="267" r:id="rId10"/>
    <p:sldId id="269" r:id="rId11"/>
    <p:sldId id="270" r:id="rId12"/>
    <p:sldId id="271" r:id="rId13"/>
    <p:sldId id="272" r:id="rId14"/>
    <p:sldId id="281" r:id="rId15"/>
    <p:sldId id="273" r:id="rId16"/>
    <p:sldId id="274" r:id="rId17"/>
    <p:sldId id="282" r:id="rId18"/>
    <p:sldId id="276" r:id="rId19"/>
    <p:sldId id="280" r:id="rId20"/>
    <p:sldId id="277" r:id="rId21"/>
    <p:sldId id="283" r:id="rId2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2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94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5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84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65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47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51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15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69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7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2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17C4-F61D-5546-9C53-A7C91B1091AF}" type="datetimeFigureOut">
              <a:rPr lang="nl-NL" smtClean="0"/>
              <a:t>31/03/19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950D-31BF-E64A-8A1F-24CAF727E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8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4" Type="http://schemas.openxmlformats.org/officeDocument/2006/relationships/audio" Target="../media/media5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43466"/>
            <a:ext cx="7772400" cy="1570590"/>
          </a:xfrm>
        </p:spPr>
        <p:txBody>
          <a:bodyPr>
            <a:normAutofit/>
          </a:bodyPr>
          <a:lstStyle/>
          <a:p>
            <a:r>
              <a:rPr lang="nl-NL" sz="5400" b="1" dirty="0" smtClean="0"/>
              <a:t>Hans Schmidt</a:t>
            </a:r>
            <a:br>
              <a:rPr lang="nl-NL" sz="5400" b="1" dirty="0" smtClean="0"/>
            </a:br>
            <a:r>
              <a:rPr lang="nl-NL" sz="2800" b="1" dirty="0" err="1" smtClean="0"/>
              <a:t>www.hansschmidt.be</a:t>
            </a:r>
            <a:endParaRPr lang="nl-NL" sz="5400" b="1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889110"/>
            <a:ext cx="6400800" cy="3296298"/>
          </a:xfrm>
        </p:spPr>
        <p:txBody>
          <a:bodyPr/>
          <a:lstStyle/>
          <a:p>
            <a:r>
              <a:rPr lang="nl-NL" b="1" dirty="0" err="1" smtClean="0">
                <a:solidFill>
                  <a:schemeClr val="tx1"/>
                </a:solidFill>
              </a:rPr>
              <a:t>Musique</a:t>
            </a:r>
            <a:r>
              <a:rPr lang="nl-NL" b="1" dirty="0" smtClean="0">
                <a:solidFill>
                  <a:schemeClr val="tx1"/>
                </a:solidFill>
              </a:rPr>
              <a:t> et </a:t>
            </a:r>
            <a:r>
              <a:rPr lang="nl-NL" b="1" dirty="0" err="1" smtClean="0">
                <a:solidFill>
                  <a:schemeClr val="tx1"/>
                </a:solidFill>
              </a:rPr>
              <a:t>langage</a:t>
            </a:r>
            <a:endParaRPr lang="nl-NL" b="1" dirty="0" smtClean="0">
              <a:solidFill>
                <a:schemeClr val="tx1"/>
              </a:solidFill>
            </a:endParaRPr>
          </a:p>
          <a:p>
            <a:r>
              <a:rPr lang="nl-NL" b="1" dirty="0" smtClean="0">
                <a:solidFill>
                  <a:schemeClr val="tx1"/>
                </a:solidFill>
              </a:rPr>
              <a:t>2 </a:t>
            </a:r>
            <a:r>
              <a:rPr lang="nl-NL" b="1" dirty="0" err="1" smtClean="0">
                <a:solidFill>
                  <a:schemeClr val="tx1"/>
                </a:solidFill>
              </a:rPr>
              <a:t>réalisations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concrètes</a:t>
            </a:r>
            <a:endParaRPr lang="nl-NL" b="1" dirty="0" smtClean="0">
              <a:solidFill>
                <a:schemeClr val="tx1"/>
              </a:solidFill>
            </a:endParaRPr>
          </a:p>
          <a:p>
            <a:endParaRPr lang="nl-NL" b="1" dirty="0">
              <a:solidFill>
                <a:schemeClr val="tx1"/>
              </a:solidFill>
            </a:endParaRPr>
          </a:p>
          <a:p>
            <a:r>
              <a:rPr lang="nl-NL" b="1" dirty="0" err="1" smtClean="0">
                <a:solidFill>
                  <a:schemeClr val="tx1"/>
                </a:solidFill>
              </a:rPr>
              <a:t>Ohlala</a:t>
            </a:r>
            <a:r>
              <a:rPr lang="nl-NL" b="1" dirty="0">
                <a:solidFill>
                  <a:schemeClr val="tx1"/>
                </a:solidFill>
              </a:rPr>
              <a:t>: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méthode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d’initiation</a:t>
            </a:r>
            <a:endParaRPr lang="nl-NL" b="1" dirty="0" smtClean="0">
              <a:solidFill>
                <a:schemeClr val="tx1"/>
              </a:solidFill>
            </a:endParaRPr>
          </a:p>
          <a:p>
            <a:r>
              <a:rPr lang="nl-NL" b="1" dirty="0" smtClean="0">
                <a:solidFill>
                  <a:schemeClr val="tx1"/>
                </a:solidFill>
              </a:rPr>
              <a:t>De Wonderfluit: </a:t>
            </a:r>
            <a:r>
              <a:rPr lang="nl-NL" b="1" dirty="0" err="1" smtClean="0">
                <a:solidFill>
                  <a:schemeClr val="tx1"/>
                </a:solidFill>
              </a:rPr>
              <a:t>Ecole</a:t>
            </a:r>
            <a:r>
              <a:rPr lang="nl-NL" b="1" dirty="0" smtClean="0">
                <a:solidFill>
                  <a:schemeClr val="tx1"/>
                </a:solidFill>
              </a:rPr>
              <a:t> à </a:t>
            </a:r>
            <a:r>
              <a:rPr lang="nl-NL" b="1" dirty="0" err="1" smtClean="0">
                <a:solidFill>
                  <a:schemeClr val="tx1"/>
                </a:solidFill>
              </a:rPr>
              <a:t>Gand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04140"/>
            <a:ext cx="8229600" cy="5622023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6/ Petit </a:t>
            </a:r>
            <a:r>
              <a:rPr lang="nl-NL" b="1" dirty="0" err="1"/>
              <a:t>texte</a:t>
            </a:r>
            <a:r>
              <a:rPr lang="nl-NL" b="1" dirty="0"/>
              <a:t> </a:t>
            </a:r>
            <a:r>
              <a:rPr lang="nl-NL" b="1" dirty="0" err="1"/>
              <a:t>français</a:t>
            </a:r>
            <a:r>
              <a:rPr lang="nl-NL" b="1" dirty="0"/>
              <a:t> de </a:t>
            </a:r>
            <a:r>
              <a:rPr lang="nl-NL" b="1" dirty="0" err="1"/>
              <a:t>quelques</a:t>
            </a:r>
            <a:r>
              <a:rPr lang="nl-NL" b="1" dirty="0"/>
              <a:t> </a:t>
            </a:r>
            <a:r>
              <a:rPr lang="nl-NL" b="1" dirty="0" err="1"/>
              <a:t>lignes</a:t>
            </a:r>
            <a:r>
              <a:rPr lang="nl-NL" b="1" dirty="0"/>
              <a:t> à 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</a:t>
            </a:r>
            <a:r>
              <a:rPr lang="nl-NL" b="1" dirty="0" err="1" smtClean="0"/>
              <a:t>côté</a:t>
            </a:r>
            <a:r>
              <a:rPr lang="nl-NL" b="1" dirty="0" smtClean="0"/>
              <a:t> de </a:t>
            </a:r>
            <a:r>
              <a:rPr lang="nl-NL" b="1" dirty="0" err="1"/>
              <a:t>chaque</a:t>
            </a:r>
            <a:r>
              <a:rPr lang="nl-NL" b="1" dirty="0"/>
              <a:t> dessin. (</a:t>
            </a:r>
            <a:r>
              <a:rPr lang="nl-NL" b="1" dirty="0" err="1"/>
              <a:t>lu</a:t>
            </a:r>
            <a:r>
              <a:rPr lang="nl-NL" b="1" dirty="0"/>
              <a:t> par </a:t>
            </a:r>
            <a:r>
              <a:rPr lang="nl-NL" b="1" dirty="0" err="1"/>
              <a:t>un</a:t>
            </a:r>
            <a:r>
              <a:rPr lang="nl-NL" b="1" dirty="0"/>
              <a:t> adulte </a:t>
            </a:r>
            <a:r>
              <a:rPr lang="nl-NL" b="1" dirty="0" smtClean="0"/>
              <a:t> 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</a:t>
            </a:r>
            <a:r>
              <a:rPr lang="nl-NL" b="1" dirty="0" err="1" smtClean="0"/>
              <a:t>ou</a:t>
            </a:r>
            <a:r>
              <a:rPr lang="nl-NL" b="1" dirty="0" smtClean="0"/>
              <a:t> </a:t>
            </a:r>
            <a:r>
              <a:rPr lang="nl-NL" b="1" dirty="0" err="1"/>
              <a:t>l’enfant</a:t>
            </a:r>
            <a:r>
              <a:rPr lang="nl-NL" b="1" dirty="0"/>
              <a:t>)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b="1" dirty="0"/>
              <a:t>7/ CD ROM (memo … et </a:t>
            </a:r>
            <a:r>
              <a:rPr lang="nl-NL" b="1" dirty="0" err="1"/>
              <a:t>autres</a:t>
            </a:r>
            <a:r>
              <a:rPr lang="nl-NL" b="1" dirty="0"/>
              <a:t> ) </a:t>
            </a:r>
          </a:p>
          <a:p>
            <a:endParaRPr lang="nl-NL" b="1" dirty="0"/>
          </a:p>
          <a:p>
            <a:r>
              <a:rPr lang="nl-NL" b="1" dirty="0"/>
              <a:t>8/ Internet BINGEL </a:t>
            </a:r>
          </a:p>
          <a:p>
            <a:endParaRPr lang="nl-NL" b="1" dirty="0"/>
          </a:p>
          <a:p>
            <a:r>
              <a:rPr lang="nl-NL" b="1" dirty="0"/>
              <a:t>9/ Cahier </a:t>
            </a:r>
            <a:r>
              <a:rPr lang="nl-NL" b="1" dirty="0" err="1"/>
              <a:t>avec</a:t>
            </a:r>
            <a:r>
              <a:rPr lang="nl-NL" b="1" dirty="0"/>
              <a:t> la chanson + </a:t>
            </a:r>
            <a:r>
              <a:rPr lang="nl-NL" b="1" dirty="0" err="1"/>
              <a:t>le</a:t>
            </a:r>
            <a:r>
              <a:rPr lang="nl-NL" b="1" dirty="0"/>
              <a:t> </a:t>
            </a:r>
            <a:r>
              <a:rPr lang="nl-NL" b="1" dirty="0" err="1"/>
              <a:t>dialogue</a:t>
            </a:r>
            <a:r>
              <a:rPr lang="nl-NL" b="1" dirty="0"/>
              <a:t> + </a:t>
            </a:r>
            <a:r>
              <a:rPr lang="nl-NL" b="1" dirty="0" err="1"/>
              <a:t>le</a:t>
            </a:r>
            <a:r>
              <a:rPr lang="nl-NL" b="1" dirty="0"/>
              <a:t> 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</a:t>
            </a:r>
            <a:r>
              <a:rPr lang="nl-NL" b="1" dirty="0" err="1" smtClean="0"/>
              <a:t>portrait</a:t>
            </a:r>
            <a:r>
              <a:rPr lang="nl-NL" b="1" dirty="0" smtClean="0"/>
              <a:t> </a:t>
            </a:r>
            <a:r>
              <a:rPr lang="nl-NL" b="1" dirty="0"/>
              <a:t>+ </a:t>
            </a:r>
            <a:r>
              <a:rPr lang="nl-NL" b="1" dirty="0" err="1"/>
              <a:t>résumé</a:t>
            </a:r>
            <a:r>
              <a:rPr lang="nl-NL" b="1" dirty="0"/>
              <a:t> de </a:t>
            </a:r>
            <a:r>
              <a:rPr lang="nl-NL" b="1" dirty="0" err="1"/>
              <a:t>l’histoire</a:t>
            </a:r>
            <a:r>
              <a:rPr lang="nl-NL" b="1" dirty="0"/>
              <a:t> en </a:t>
            </a:r>
            <a:r>
              <a:rPr lang="nl-NL" b="1" dirty="0" err="1"/>
              <a:t>français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0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86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00FF"/>
                </a:solidFill>
              </a:rPr>
              <a:t>Les chansons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7910"/>
            <a:ext cx="8229600" cy="4788253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 err="1" smtClean="0"/>
              <a:t>Texte</a:t>
            </a:r>
            <a:r>
              <a:rPr lang="nl-NL" b="1" dirty="0" smtClean="0"/>
              <a:t> (mots </a:t>
            </a:r>
            <a:r>
              <a:rPr lang="nl-NL" b="1" dirty="0" err="1" smtClean="0"/>
              <a:t>transparents</a:t>
            </a:r>
            <a:r>
              <a:rPr lang="nl-NL" b="1" dirty="0" smtClean="0"/>
              <a:t> – </a:t>
            </a:r>
            <a:r>
              <a:rPr lang="nl-NL" b="1" dirty="0" err="1" smtClean="0"/>
              <a:t>répétition</a:t>
            </a:r>
            <a:r>
              <a:rPr lang="nl-NL" b="1" dirty="0" smtClean="0"/>
              <a:t> –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       </a:t>
            </a:r>
            <a:r>
              <a:rPr lang="nl-NL" b="1" dirty="0" err="1" smtClean="0"/>
              <a:t>paraphrase</a:t>
            </a:r>
            <a:r>
              <a:rPr lang="nl-NL" b="1" dirty="0" smtClean="0"/>
              <a:t> – </a:t>
            </a:r>
            <a:r>
              <a:rPr lang="nl-NL" b="1" dirty="0" err="1" smtClean="0"/>
              <a:t>rime</a:t>
            </a:r>
            <a:r>
              <a:rPr lang="nl-NL" b="1" dirty="0" smtClean="0"/>
              <a:t> …)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b="1" dirty="0" err="1" smtClean="0"/>
              <a:t>Musique</a:t>
            </a:r>
            <a:r>
              <a:rPr lang="nl-NL" b="1" dirty="0" smtClean="0"/>
              <a:t> (Philippe </a:t>
            </a:r>
            <a:r>
              <a:rPr lang="nl-NL" b="1" dirty="0" err="1" smtClean="0"/>
              <a:t>Laloy</a:t>
            </a:r>
            <a:r>
              <a:rPr lang="nl-NL" b="1" dirty="0"/>
              <a:t>)</a:t>
            </a:r>
            <a:r>
              <a:rPr lang="nl-NL" b="1" dirty="0" smtClean="0"/>
              <a:t>	</a:t>
            </a:r>
          </a:p>
          <a:p>
            <a:pPr lvl="1"/>
            <a:r>
              <a:rPr lang="nl-NL" b="1" dirty="0" err="1" smtClean="0"/>
              <a:t>Musique</a:t>
            </a:r>
            <a:r>
              <a:rPr lang="nl-NL" b="1" dirty="0" smtClean="0"/>
              <a:t> </a:t>
            </a:r>
            <a:r>
              <a:rPr lang="nl-NL" b="1" dirty="0" err="1" smtClean="0"/>
              <a:t>originale</a:t>
            </a:r>
            <a:r>
              <a:rPr lang="nl-NL" b="1" dirty="0" smtClean="0"/>
              <a:t> !</a:t>
            </a:r>
          </a:p>
          <a:p>
            <a:pPr lvl="1"/>
            <a:r>
              <a:rPr lang="nl-NL" b="1" dirty="0" err="1"/>
              <a:t>Tous</a:t>
            </a:r>
            <a:r>
              <a:rPr lang="nl-NL" b="1" dirty="0"/>
              <a:t> genres !</a:t>
            </a:r>
          </a:p>
          <a:p>
            <a:pPr lvl="1"/>
            <a:r>
              <a:rPr lang="nl-NL" b="1" dirty="0" err="1" smtClean="0"/>
              <a:t>Prend</a:t>
            </a:r>
            <a:r>
              <a:rPr lang="nl-NL" b="1" dirty="0" smtClean="0"/>
              <a:t> les </a:t>
            </a:r>
            <a:r>
              <a:rPr lang="nl-NL" b="1" dirty="0" err="1" smtClean="0"/>
              <a:t>enfants</a:t>
            </a:r>
            <a:r>
              <a:rPr lang="nl-NL" b="1" dirty="0" smtClean="0"/>
              <a:t> au </a:t>
            </a:r>
            <a:r>
              <a:rPr lang="nl-NL" b="1" dirty="0" err="1" smtClean="0"/>
              <a:t>sérieux</a:t>
            </a:r>
            <a:r>
              <a:rPr lang="nl-NL" b="1" dirty="0" smtClean="0"/>
              <a:t> !</a:t>
            </a:r>
          </a:p>
          <a:p>
            <a:pPr lvl="1"/>
            <a:r>
              <a:rPr lang="nl-NL" b="1" dirty="0" smtClean="0"/>
              <a:t>Simple mais pas du </a:t>
            </a:r>
            <a:r>
              <a:rPr lang="nl-NL" b="1" dirty="0" err="1" smtClean="0"/>
              <a:t>tout</a:t>
            </a:r>
            <a:r>
              <a:rPr lang="nl-NL" b="1" dirty="0" smtClean="0"/>
              <a:t> </a:t>
            </a:r>
            <a:r>
              <a:rPr lang="nl-NL" b="1" dirty="0" err="1" smtClean="0"/>
              <a:t>simpliste</a:t>
            </a:r>
            <a:r>
              <a:rPr lang="nl-NL" b="1" dirty="0" smtClean="0"/>
              <a:t> !   </a:t>
            </a:r>
          </a:p>
          <a:p>
            <a:pPr lvl="1"/>
            <a:r>
              <a:rPr lang="nl-NL" b="1" dirty="0" smtClean="0"/>
              <a:t>En osmose </a:t>
            </a:r>
            <a:r>
              <a:rPr lang="nl-NL" b="1" dirty="0" err="1" smtClean="0"/>
              <a:t>avec</a:t>
            </a:r>
            <a:r>
              <a:rPr lang="nl-NL" b="1" dirty="0" smtClean="0"/>
              <a:t> </a:t>
            </a:r>
            <a:r>
              <a:rPr lang="nl-NL" b="1" dirty="0" err="1" smtClean="0"/>
              <a:t>le</a:t>
            </a:r>
            <a:r>
              <a:rPr lang="nl-NL" b="1" dirty="0" smtClean="0"/>
              <a:t> </a:t>
            </a:r>
            <a:r>
              <a:rPr lang="nl-NL" b="1" dirty="0" err="1" smtClean="0"/>
              <a:t>texte</a:t>
            </a:r>
            <a:r>
              <a:rPr lang="nl-NL" b="1" dirty="0" smtClean="0"/>
              <a:t> (</a:t>
            </a:r>
            <a:r>
              <a:rPr lang="nl-NL" b="1" dirty="0" err="1" smtClean="0"/>
              <a:t>def</a:t>
            </a:r>
            <a:r>
              <a:rPr lang="nl-NL" b="1" dirty="0" smtClean="0"/>
              <a:t>. De chanson !)</a:t>
            </a:r>
          </a:p>
          <a:p>
            <a:pPr lvl="1"/>
            <a:r>
              <a:rPr lang="nl-NL" b="1" dirty="0" smtClean="0"/>
              <a:t>Super </a:t>
            </a:r>
            <a:r>
              <a:rPr lang="nl-NL" b="1" dirty="0" err="1" smtClean="0"/>
              <a:t>musiciens</a:t>
            </a:r>
            <a:r>
              <a:rPr lang="nl-NL" b="1" dirty="0" smtClean="0"/>
              <a:t> de jazz</a:t>
            </a:r>
          </a:p>
          <a:p>
            <a:pPr lvl="1"/>
            <a:r>
              <a:rPr lang="nl-NL" b="1" dirty="0" err="1" smtClean="0"/>
              <a:t>Enregistrement</a:t>
            </a:r>
            <a:r>
              <a:rPr lang="nl-NL" b="1" dirty="0" smtClean="0"/>
              <a:t> </a:t>
            </a:r>
            <a:r>
              <a:rPr lang="nl-NL" b="1" dirty="0" err="1" smtClean="0"/>
              <a:t>acoustique</a:t>
            </a:r>
            <a:r>
              <a:rPr lang="nl-NL" b="1" dirty="0" smtClean="0"/>
              <a:t> !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7576430" y="1502725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</a:t>
            </a:r>
            <a:r>
              <a:rPr lang="nl-NL" dirty="0" err="1" smtClean="0"/>
              <a:t>Tick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706841" y="2956975"/>
            <a:ext cx="7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Grand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688963" y="4418200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Zoo</a:t>
            </a:r>
            <a:endParaRPr lang="nl-NL" dirty="0"/>
          </a:p>
        </p:txBody>
      </p:sp>
      <p:pic>
        <p:nvPicPr>
          <p:cNvPr id="10" name="Zo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77039" y="4988340"/>
            <a:ext cx="812800" cy="812800"/>
          </a:xfrm>
          <a:prstGeom prst="rect">
            <a:avLst/>
          </a:prstGeom>
        </p:spPr>
      </p:pic>
      <p:pic>
        <p:nvPicPr>
          <p:cNvPr id="11" name="Tick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6430" y="1872057"/>
            <a:ext cx="812800" cy="812800"/>
          </a:xfrm>
          <a:prstGeom prst="rect">
            <a:avLst/>
          </a:prstGeom>
        </p:spPr>
      </p:pic>
      <p:pic>
        <p:nvPicPr>
          <p:cNvPr id="12" name="Grand MP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7130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9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7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862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DE WONDERFLUIT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95535"/>
            <a:ext cx="8229600" cy="5419503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 smtClean="0"/>
              <a:t>GAND :        1 SEPTEMBRE 2009</a:t>
            </a:r>
          </a:p>
          <a:p>
            <a:endParaRPr lang="nl-NL" b="1" dirty="0" smtClean="0"/>
          </a:p>
          <a:p>
            <a:r>
              <a:rPr lang="nl-NL" b="1" dirty="0" smtClean="0"/>
              <a:t>ECOLE: </a:t>
            </a:r>
            <a:r>
              <a:rPr lang="nl-NL" b="1" dirty="0" err="1" smtClean="0"/>
              <a:t>maternelle</a:t>
            </a:r>
            <a:r>
              <a:rPr lang="nl-NL" b="1" dirty="0" smtClean="0"/>
              <a:t> et primaire (2,5 – 12)</a:t>
            </a:r>
          </a:p>
          <a:p>
            <a:endParaRPr lang="nl-NL" b="1" dirty="0" smtClean="0"/>
          </a:p>
          <a:p>
            <a:r>
              <a:rPr lang="nl-NL" b="1" dirty="0" smtClean="0"/>
              <a:t>ECOLE COMMUNALE</a:t>
            </a:r>
          </a:p>
          <a:p>
            <a:pPr lvl="1"/>
            <a:r>
              <a:rPr lang="nl-NL" b="1" dirty="0" err="1"/>
              <a:t>Socles</a:t>
            </a:r>
            <a:r>
              <a:rPr lang="nl-NL" b="1" dirty="0"/>
              <a:t> de </a:t>
            </a:r>
            <a:r>
              <a:rPr lang="nl-NL" b="1" dirty="0" err="1"/>
              <a:t>compétences</a:t>
            </a:r>
            <a:r>
              <a:rPr lang="nl-NL" b="1" dirty="0"/>
              <a:t> (</a:t>
            </a:r>
            <a:r>
              <a:rPr lang="nl-NL" b="1" dirty="0" err="1"/>
              <a:t>minist</a:t>
            </a:r>
            <a:r>
              <a:rPr lang="nl-NL" b="1" dirty="0"/>
              <a:t>. </a:t>
            </a:r>
            <a:r>
              <a:rPr lang="nl-NL" b="1" dirty="0" err="1"/>
              <a:t>educ</a:t>
            </a:r>
            <a:r>
              <a:rPr lang="nl-NL" b="1" dirty="0"/>
              <a:t>. </a:t>
            </a:r>
            <a:r>
              <a:rPr lang="nl-NL" b="1" dirty="0" err="1" smtClean="0"/>
              <a:t>flamand</a:t>
            </a:r>
            <a:r>
              <a:rPr lang="nl-NL" b="1" dirty="0"/>
              <a:t>)</a:t>
            </a:r>
          </a:p>
          <a:p>
            <a:pPr lvl="1"/>
            <a:r>
              <a:rPr lang="nl-NL" b="1" dirty="0"/>
              <a:t>Curriculum de OVSG (</a:t>
            </a:r>
            <a:r>
              <a:rPr lang="nl-NL" b="1" dirty="0" err="1"/>
              <a:t>écoles</a:t>
            </a:r>
            <a:r>
              <a:rPr lang="nl-NL" b="1" dirty="0"/>
              <a:t> </a:t>
            </a:r>
            <a:r>
              <a:rPr lang="nl-NL" b="1" dirty="0" err="1" smtClean="0"/>
              <a:t>communales</a:t>
            </a:r>
            <a:r>
              <a:rPr lang="nl-NL" b="1" dirty="0" smtClean="0"/>
              <a:t>)</a:t>
            </a:r>
          </a:p>
          <a:p>
            <a:pPr lvl="1"/>
            <a:endParaRPr lang="nl-NL" b="1" dirty="0"/>
          </a:p>
          <a:p>
            <a:r>
              <a:rPr lang="nl-NL" b="1" dirty="0" smtClean="0"/>
              <a:t>28 HEURES DE COURS DONT </a:t>
            </a:r>
          </a:p>
          <a:p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9 HEURES D’ÉVEIL ARTISTIQUE DONT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    5 HEURES DE MUSIQUE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1821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9 HEURES D’ ÉVEIL ARTISTIQUE ???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err="1" smtClean="0"/>
              <a:t>Il</a:t>
            </a:r>
            <a:r>
              <a:rPr lang="nl-NL" b="1" dirty="0" smtClean="0"/>
              <a:t> </a:t>
            </a:r>
            <a:r>
              <a:rPr lang="nl-NL" b="1" dirty="0" err="1" smtClean="0"/>
              <a:t>n’y</a:t>
            </a:r>
            <a:r>
              <a:rPr lang="nl-NL" b="1" dirty="0" smtClean="0"/>
              <a:t> a pas de </a:t>
            </a:r>
            <a:r>
              <a:rPr lang="nl-NL" b="1" dirty="0" err="1" smtClean="0"/>
              <a:t>loi</a:t>
            </a:r>
            <a:r>
              <a:rPr lang="nl-NL" b="1" dirty="0" smtClean="0"/>
              <a:t> </a:t>
            </a:r>
            <a:r>
              <a:rPr lang="nl-NL" b="1" dirty="0" err="1" smtClean="0"/>
              <a:t>qui</a:t>
            </a:r>
            <a:r>
              <a:rPr lang="nl-NL" b="1" dirty="0" smtClean="0"/>
              <a:t> dit </a:t>
            </a:r>
            <a:r>
              <a:rPr lang="nl-NL" b="1" dirty="0" err="1" smtClean="0"/>
              <a:t>combien</a:t>
            </a:r>
            <a:r>
              <a:rPr lang="nl-NL" b="1" dirty="0" smtClean="0"/>
              <a:t> </a:t>
            </a:r>
            <a:r>
              <a:rPr lang="nl-NL" b="1" dirty="0" err="1" smtClean="0"/>
              <a:t>d’heures</a:t>
            </a:r>
            <a:r>
              <a:rPr lang="nl-NL" b="1" dirty="0" smtClean="0"/>
              <a:t> </a:t>
            </a:r>
            <a:r>
              <a:rPr lang="nl-NL" b="1" dirty="0" err="1" smtClean="0"/>
              <a:t>il</a:t>
            </a:r>
            <a:r>
              <a:rPr lang="nl-NL" b="1" dirty="0" smtClean="0"/>
              <a:t> </a:t>
            </a:r>
            <a:r>
              <a:rPr lang="nl-NL" b="1" dirty="0" err="1" smtClean="0"/>
              <a:t>faut</a:t>
            </a:r>
            <a:r>
              <a:rPr lang="nl-NL" b="1" dirty="0" smtClean="0"/>
              <a:t> pour </a:t>
            </a:r>
            <a:r>
              <a:rPr lang="nl-NL" b="1" dirty="0" err="1" smtClean="0"/>
              <a:t>réaliser</a:t>
            </a:r>
            <a:r>
              <a:rPr lang="nl-NL" b="1" dirty="0" smtClean="0"/>
              <a:t> les </a:t>
            </a:r>
            <a:r>
              <a:rPr lang="nl-NL" b="1" dirty="0" err="1" smtClean="0"/>
              <a:t>socles</a:t>
            </a:r>
            <a:r>
              <a:rPr lang="nl-NL" b="1" dirty="0" smtClean="0"/>
              <a:t> de </a:t>
            </a:r>
            <a:r>
              <a:rPr lang="nl-NL" b="1" dirty="0" err="1" smtClean="0"/>
              <a:t>compétences</a:t>
            </a:r>
            <a:r>
              <a:rPr lang="nl-NL" b="1" dirty="0" smtClean="0"/>
              <a:t> ! </a:t>
            </a:r>
          </a:p>
          <a:p>
            <a:endParaRPr lang="nl-NL" b="1" dirty="0" smtClean="0"/>
          </a:p>
          <a:p>
            <a:r>
              <a:rPr lang="nl-NL" b="1" dirty="0" smtClean="0"/>
              <a:t>Les </a:t>
            </a:r>
            <a:r>
              <a:rPr lang="nl-NL" b="1" dirty="0" err="1" smtClean="0"/>
              <a:t>réseaux</a:t>
            </a:r>
            <a:r>
              <a:rPr lang="nl-NL" b="1" dirty="0" smtClean="0"/>
              <a:t> </a:t>
            </a:r>
            <a:r>
              <a:rPr lang="nl-NL" b="1" dirty="0" err="1" smtClean="0"/>
              <a:t>donnent</a:t>
            </a:r>
            <a:r>
              <a:rPr lang="nl-NL" b="1" dirty="0" smtClean="0"/>
              <a:t> des </a:t>
            </a:r>
            <a:r>
              <a:rPr lang="nl-NL" b="1" dirty="0" err="1" smtClean="0"/>
              <a:t>conseils</a:t>
            </a:r>
            <a:endParaRPr lang="nl-NL" b="1" dirty="0" smtClean="0"/>
          </a:p>
          <a:p>
            <a:endParaRPr lang="nl-NL" b="1" dirty="0" smtClean="0"/>
          </a:p>
          <a:p>
            <a:r>
              <a:rPr lang="nl-NL" b="1" dirty="0" smtClean="0"/>
              <a:t>Le </a:t>
            </a:r>
            <a:r>
              <a:rPr lang="nl-NL" b="1" dirty="0" err="1" smtClean="0"/>
              <a:t>réseau</a:t>
            </a:r>
            <a:r>
              <a:rPr lang="nl-NL" b="1" dirty="0" smtClean="0"/>
              <a:t> OVSG </a:t>
            </a:r>
            <a:r>
              <a:rPr lang="nl-NL" b="1" dirty="0" err="1" smtClean="0"/>
              <a:t>conseille</a:t>
            </a:r>
            <a:r>
              <a:rPr lang="nl-NL" b="1" dirty="0" smtClean="0"/>
              <a:t> : </a:t>
            </a:r>
          </a:p>
          <a:p>
            <a:pPr lvl="1"/>
            <a:r>
              <a:rPr lang="nl-NL" b="1" dirty="0"/>
              <a:t>X </a:t>
            </a:r>
            <a:r>
              <a:rPr lang="nl-NL" b="1" dirty="0" err="1"/>
              <a:t>heures</a:t>
            </a:r>
            <a:r>
              <a:rPr lang="nl-NL" b="1" dirty="0"/>
              <a:t> de </a:t>
            </a:r>
            <a:r>
              <a:rPr lang="nl-NL" b="1" dirty="0" err="1"/>
              <a:t>néerlandais</a:t>
            </a:r>
            <a:r>
              <a:rPr lang="nl-NL" b="1" dirty="0"/>
              <a:t> , X de </a:t>
            </a:r>
            <a:r>
              <a:rPr lang="nl-NL" b="1" dirty="0" err="1" smtClean="0"/>
              <a:t>mathes</a:t>
            </a:r>
            <a:r>
              <a:rPr lang="nl-NL" b="1" dirty="0" smtClean="0"/>
              <a:t>, X de  </a:t>
            </a:r>
            <a:r>
              <a:rPr lang="nl-NL" b="1" dirty="0"/>
              <a:t>… </a:t>
            </a:r>
          </a:p>
          <a:p>
            <a:pPr lvl="1"/>
            <a:r>
              <a:rPr lang="nl-NL" b="1" dirty="0"/>
              <a:t>3 </a:t>
            </a:r>
            <a:r>
              <a:rPr lang="nl-NL" b="1" dirty="0" err="1"/>
              <a:t>heures</a:t>
            </a:r>
            <a:r>
              <a:rPr lang="nl-NL" b="1" dirty="0"/>
              <a:t> </a:t>
            </a:r>
            <a:r>
              <a:rPr lang="nl-NL" b="1" dirty="0" err="1"/>
              <a:t>d’éveil</a:t>
            </a:r>
            <a:r>
              <a:rPr lang="nl-NL" b="1" dirty="0"/>
              <a:t> </a:t>
            </a:r>
            <a:r>
              <a:rPr lang="nl-NL" b="1" dirty="0" err="1"/>
              <a:t>artistique</a:t>
            </a:r>
            <a:endParaRPr lang="nl-NL" b="1" dirty="0"/>
          </a:p>
          <a:p>
            <a:pPr lvl="1"/>
            <a:r>
              <a:rPr lang="nl-NL" b="1" dirty="0"/>
              <a:t>5 </a:t>
            </a:r>
            <a:r>
              <a:rPr lang="nl-NL" b="1" dirty="0" err="1"/>
              <a:t>heures</a:t>
            </a:r>
            <a:r>
              <a:rPr lang="nl-NL" b="1" dirty="0"/>
              <a:t> de </a:t>
            </a:r>
            <a:r>
              <a:rPr lang="nl-NL" b="1" dirty="0" err="1"/>
              <a:t>temps</a:t>
            </a:r>
            <a:r>
              <a:rPr lang="nl-NL" b="1" dirty="0"/>
              <a:t> libre (</a:t>
            </a:r>
            <a:r>
              <a:rPr lang="nl-NL" b="1" dirty="0" err="1"/>
              <a:t>l’école</a:t>
            </a:r>
            <a:r>
              <a:rPr lang="nl-NL" b="1" dirty="0"/>
              <a:t> </a:t>
            </a:r>
            <a:r>
              <a:rPr lang="nl-NL" b="1" dirty="0" err="1"/>
              <a:t>choisit</a:t>
            </a:r>
            <a:r>
              <a:rPr lang="nl-NL" b="1" dirty="0"/>
              <a:t>)</a:t>
            </a:r>
          </a:p>
          <a:p>
            <a:endParaRPr lang="nl-NL" dirty="0" smtClean="0"/>
          </a:p>
          <a:p>
            <a:r>
              <a:rPr lang="nl-NL" b="1" dirty="0" err="1" smtClean="0"/>
              <a:t>Finlande</a:t>
            </a:r>
            <a:r>
              <a:rPr lang="nl-NL" b="1" dirty="0" smtClean="0"/>
              <a:t> : 19 </a:t>
            </a:r>
            <a:r>
              <a:rPr lang="nl-NL" b="1" dirty="0" err="1" smtClean="0"/>
              <a:t>heures</a:t>
            </a:r>
            <a:r>
              <a:rPr lang="nl-NL" b="1" dirty="0" smtClean="0"/>
              <a:t> de 45 minutes !</a:t>
            </a:r>
          </a:p>
        </p:txBody>
      </p:sp>
    </p:spTree>
    <p:extLst>
      <p:ext uri="{BB962C8B-B14F-4D97-AF65-F5344CB8AC3E}">
        <p14:creationId xmlns:p14="http://schemas.microsoft.com/office/powerpoint/2010/main" val="169899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784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A SAVOIR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57516"/>
            <a:ext cx="8229600" cy="5326820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nl-NL" b="1" dirty="0" smtClean="0"/>
              <a:t>Pour </a:t>
            </a:r>
            <a:r>
              <a:rPr lang="nl-NL" b="1" dirty="0" err="1" smtClean="0"/>
              <a:t>réaliser</a:t>
            </a:r>
            <a:r>
              <a:rPr lang="nl-NL" b="1" dirty="0" smtClean="0"/>
              <a:t> </a:t>
            </a:r>
            <a:r>
              <a:rPr lang="nl-NL" b="1" dirty="0" err="1" smtClean="0"/>
              <a:t>tout</a:t>
            </a:r>
            <a:r>
              <a:rPr lang="nl-NL" b="1" dirty="0" smtClean="0"/>
              <a:t> </a:t>
            </a:r>
            <a:r>
              <a:rPr lang="nl-NL" b="1" dirty="0" err="1" smtClean="0"/>
              <a:t>cela</a:t>
            </a:r>
            <a:r>
              <a:rPr lang="nl-NL" b="1" dirty="0" smtClean="0"/>
              <a:t> </a:t>
            </a:r>
            <a:r>
              <a:rPr lang="nl-NL" b="1" dirty="0" err="1" smtClean="0"/>
              <a:t>il</a:t>
            </a:r>
            <a:r>
              <a:rPr lang="nl-NL" b="1" dirty="0" smtClean="0"/>
              <a:t> </a:t>
            </a:r>
            <a:r>
              <a:rPr lang="nl-NL" b="1" dirty="0" err="1" smtClean="0"/>
              <a:t>faut</a:t>
            </a:r>
            <a:r>
              <a:rPr lang="nl-NL" b="1" dirty="0" smtClean="0"/>
              <a:t> des </a:t>
            </a:r>
            <a:r>
              <a:rPr lang="nl-NL" b="1" dirty="0" err="1" smtClean="0"/>
              <a:t>méthodes</a:t>
            </a:r>
            <a:r>
              <a:rPr lang="nl-NL" b="1" dirty="0" smtClean="0"/>
              <a:t> </a:t>
            </a:r>
            <a:r>
              <a:rPr lang="nl-NL" b="1" dirty="0" err="1" smtClean="0"/>
              <a:t>pédagogiques</a:t>
            </a:r>
            <a:r>
              <a:rPr lang="nl-NL" b="1" dirty="0" smtClean="0"/>
              <a:t> et </a:t>
            </a:r>
            <a:r>
              <a:rPr lang="nl-NL" b="1" dirty="0" err="1" smtClean="0"/>
              <a:t>didactiques</a:t>
            </a:r>
            <a:r>
              <a:rPr lang="nl-NL" b="1" dirty="0" smtClean="0"/>
              <a:t> </a:t>
            </a:r>
            <a:r>
              <a:rPr lang="nl-NL" b="1" dirty="0" err="1" smtClean="0"/>
              <a:t>adaptées</a:t>
            </a:r>
            <a:r>
              <a:rPr lang="nl-NL" b="1" dirty="0" smtClean="0"/>
              <a:t> :</a:t>
            </a:r>
          </a:p>
          <a:p>
            <a:pPr marL="457200" lvl="1" indent="0">
              <a:buNone/>
            </a:pPr>
            <a:endParaRPr lang="nl-NL" b="1" dirty="0" smtClean="0"/>
          </a:p>
          <a:p>
            <a:pPr lvl="1">
              <a:buFont typeface="Arial"/>
              <a:buChar char="•"/>
            </a:pPr>
            <a:r>
              <a:rPr lang="nl-NL" b="1" dirty="0" err="1" smtClean="0"/>
              <a:t>Nous</a:t>
            </a:r>
            <a:r>
              <a:rPr lang="nl-NL" b="1" dirty="0" smtClean="0"/>
              <a:t> </a:t>
            </a:r>
            <a:r>
              <a:rPr lang="nl-NL" b="1" dirty="0" err="1" smtClean="0"/>
              <a:t>sommes</a:t>
            </a:r>
            <a:r>
              <a:rPr lang="nl-NL" b="1" dirty="0" smtClean="0"/>
              <a:t> </a:t>
            </a:r>
            <a:r>
              <a:rPr lang="nl-NL" b="1" dirty="0" err="1" smtClean="0"/>
              <a:t>inspirés</a:t>
            </a:r>
            <a:r>
              <a:rPr lang="nl-NL" b="1" dirty="0" smtClean="0"/>
              <a:t> par Freinet, Jenaplan, </a:t>
            </a:r>
            <a:r>
              <a:rPr lang="nl-NL" b="1" dirty="0" err="1" smtClean="0"/>
              <a:t>Malaguzzi</a:t>
            </a:r>
            <a:r>
              <a:rPr lang="nl-NL" b="1" dirty="0" smtClean="0"/>
              <a:t> (</a:t>
            </a:r>
            <a:r>
              <a:rPr lang="nl-NL" b="1" dirty="0" err="1" smtClean="0"/>
              <a:t>Reggio</a:t>
            </a:r>
            <a:r>
              <a:rPr lang="nl-NL" b="1" dirty="0" smtClean="0"/>
              <a:t> </a:t>
            </a:r>
            <a:r>
              <a:rPr lang="nl-NL" b="1" dirty="0" err="1" smtClean="0"/>
              <a:t>Emilia</a:t>
            </a:r>
            <a:r>
              <a:rPr lang="nl-NL" b="1" dirty="0" smtClean="0"/>
              <a:t>)</a:t>
            </a:r>
          </a:p>
          <a:p>
            <a:pPr lvl="1">
              <a:buFont typeface="Arial"/>
              <a:buChar char="•"/>
            </a:pPr>
            <a:endParaRPr lang="nl-NL" b="1" dirty="0" smtClean="0"/>
          </a:p>
          <a:p>
            <a:pPr lvl="3"/>
            <a:r>
              <a:rPr lang="nl-NL" sz="2400" b="1" dirty="0" err="1" smtClean="0"/>
              <a:t>Avec</a:t>
            </a:r>
            <a:r>
              <a:rPr lang="nl-NL" sz="2400" b="1" dirty="0" smtClean="0"/>
              <a:t> </a:t>
            </a:r>
            <a:r>
              <a:rPr lang="nl-NL" sz="2400" b="1" dirty="0"/>
              <a:t>des </a:t>
            </a:r>
            <a:r>
              <a:rPr lang="nl-NL" sz="2400" b="1" dirty="0" err="1"/>
              <a:t>projets</a:t>
            </a:r>
            <a:endParaRPr lang="nl-NL" sz="2400" b="1" dirty="0"/>
          </a:p>
          <a:p>
            <a:pPr lvl="3"/>
            <a:r>
              <a:rPr lang="nl-NL" sz="2400" b="1" dirty="0"/>
              <a:t>Dans la zone de </a:t>
            </a:r>
            <a:r>
              <a:rPr lang="nl-NL" sz="2400" b="1" dirty="0" err="1"/>
              <a:t>développement</a:t>
            </a:r>
            <a:r>
              <a:rPr lang="nl-NL" sz="2400" b="1" dirty="0"/>
              <a:t> des </a:t>
            </a:r>
            <a:r>
              <a:rPr lang="nl-NL" sz="2400" b="1" dirty="0" err="1"/>
              <a:t>enfants</a:t>
            </a:r>
            <a:endParaRPr lang="nl-NL" sz="2400" b="1" dirty="0"/>
          </a:p>
          <a:p>
            <a:pPr lvl="3"/>
            <a:r>
              <a:rPr lang="nl-NL" sz="2400" b="1" dirty="0" err="1"/>
              <a:t>Coöpérativement</a:t>
            </a:r>
            <a:endParaRPr lang="nl-NL" sz="2400" b="1" dirty="0"/>
          </a:p>
          <a:p>
            <a:endParaRPr lang="nl-NL" dirty="0" smtClean="0"/>
          </a:p>
          <a:p>
            <a:pPr lvl="1">
              <a:buFont typeface="Arial"/>
              <a:buChar char="•"/>
            </a:pPr>
            <a:r>
              <a:rPr lang="nl-NL" b="1" dirty="0" smtClean="0"/>
              <a:t>Rapport </a:t>
            </a:r>
            <a:r>
              <a:rPr lang="nl-NL" b="1" dirty="0" err="1" smtClean="0"/>
              <a:t>d’inspection</a:t>
            </a:r>
            <a:r>
              <a:rPr lang="nl-NL" b="1" dirty="0" smtClean="0"/>
              <a:t> </a:t>
            </a:r>
            <a:r>
              <a:rPr lang="nl-NL" b="1" dirty="0" err="1" smtClean="0"/>
              <a:t>impécable</a:t>
            </a:r>
            <a:r>
              <a:rPr lang="nl-NL" b="1" dirty="0" smtClean="0"/>
              <a:t> !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796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727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NOTRE CURRICULUM DE MUSIQUE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21570"/>
            <a:ext cx="8229600" cy="5409809"/>
          </a:xfrm>
        </p:spPr>
        <p:txBody>
          <a:bodyPr>
            <a:normAutofit/>
          </a:bodyPr>
          <a:lstStyle/>
          <a:p>
            <a:r>
              <a:rPr lang="nl-NL" b="1" dirty="0"/>
              <a:t>1/ </a:t>
            </a:r>
            <a:r>
              <a:rPr lang="nl-NL" b="1" dirty="0" err="1" smtClean="0"/>
              <a:t>Ecouter</a:t>
            </a:r>
            <a:r>
              <a:rPr lang="nl-NL" b="1" dirty="0" smtClean="0"/>
              <a:t> !</a:t>
            </a:r>
          </a:p>
          <a:p>
            <a:endParaRPr lang="nl-NL" b="1" dirty="0" smtClean="0"/>
          </a:p>
          <a:p>
            <a:pPr lvl="1"/>
            <a:r>
              <a:rPr lang="nl-NL" dirty="0" err="1" smtClean="0"/>
              <a:t>Tous</a:t>
            </a:r>
            <a:r>
              <a:rPr lang="nl-NL" dirty="0" smtClean="0"/>
              <a:t> genres de </a:t>
            </a:r>
            <a:r>
              <a:rPr lang="nl-NL" dirty="0" err="1" smtClean="0"/>
              <a:t>tous</a:t>
            </a:r>
            <a:r>
              <a:rPr lang="nl-NL" dirty="0" smtClean="0"/>
              <a:t> les </a:t>
            </a:r>
            <a:r>
              <a:rPr lang="nl-NL" dirty="0" err="1" smtClean="0"/>
              <a:t>pays</a:t>
            </a:r>
            <a:r>
              <a:rPr lang="nl-NL" dirty="0" smtClean="0"/>
              <a:t> de </a:t>
            </a:r>
            <a:r>
              <a:rPr lang="nl-NL" dirty="0" err="1" smtClean="0"/>
              <a:t>tous</a:t>
            </a:r>
            <a:r>
              <a:rPr lang="nl-NL" dirty="0" smtClean="0"/>
              <a:t> les </a:t>
            </a:r>
            <a:r>
              <a:rPr lang="nl-NL" dirty="0" err="1" smtClean="0"/>
              <a:t>temps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Les </a:t>
            </a:r>
            <a:r>
              <a:rPr lang="nl-NL" dirty="0" err="1" smtClean="0"/>
              <a:t>enfants</a:t>
            </a:r>
            <a:r>
              <a:rPr lang="nl-NL" dirty="0" smtClean="0"/>
              <a:t> </a:t>
            </a:r>
            <a:r>
              <a:rPr lang="nl-NL" dirty="0" err="1" smtClean="0"/>
              <a:t>sont</a:t>
            </a:r>
            <a:r>
              <a:rPr lang="nl-NL" dirty="0" smtClean="0"/>
              <a:t> </a:t>
            </a:r>
            <a:r>
              <a:rPr lang="nl-NL" dirty="0" err="1" smtClean="0"/>
              <a:t>ouverts</a:t>
            </a:r>
            <a:r>
              <a:rPr lang="nl-NL" dirty="0" smtClean="0"/>
              <a:t> à </a:t>
            </a:r>
            <a:r>
              <a:rPr lang="nl-NL" dirty="0" err="1" smtClean="0"/>
              <a:t>tout</a:t>
            </a:r>
            <a:r>
              <a:rPr lang="nl-NL" dirty="0" smtClean="0"/>
              <a:t> !</a:t>
            </a:r>
          </a:p>
          <a:p>
            <a:pPr lvl="1"/>
            <a:r>
              <a:rPr lang="nl-NL" dirty="0" smtClean="0"/>
              <a:t>De grande </a:t>
            </a:r>
            <a:r>
              <a:rPr lang="nl-NL" dirty="0" err="1" smtClean="0"/>
              <a:t>qualité</a:t>
            </a:r>
            <a:r>
              <a:rPr lang="nl-NL" dirty="0" smtClean="0"/>
              <a:t> !</a:t>
            </a:r>
          </a:p>
          <a:p>
            <a:pPr lvl="1"/>
            <a:r>
              <a:rPr lang="nl-NL" dirty="0" smtClean="0"/>
              <a:t>Pas </a:t>
            </a:r>
            <a:r>
              <a:rPr lang="nl-NL" dirty="0" err="1" smtClean="0"/>
              <a:t>commerciales</a:t>
            </a:r>
            <a:r>
              <a:rPr lang="nl-NL" dirty="0" smtClean="0"/>
              <a:t> !</a:t>
            </a:r>
            <a:r>
              <a:rPr lang="nl-NL" dirty="0"/>
              <a:t> </a:t>
            </a:r>
            <a:r>
              <a:rPr lang="nl-NL" dirty="0" smtClean="0"/>
              <a:t>(hors des </a:t>
            </a:r>
            <a:r>
              <a:rPr lang="nl-NL" dirty="0" err="1" smtClean="0"/>
              <a:t>médias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Beaucoup</a:t>
            </a:r>
            <a:r>
              <a:rPr lang="nl-NL" dirty="0" smtClean="0"/>
              <a:t> de </a:t>
            </a:r>
            <a:r>
              <a:rPr lang="nl-NL" dirty="0" err="1" smtClean="0"/>
              <a:t>concerts</a:t>
            </a:r>
            <a:r>
              <a:rPr lang="nl-NL" dirty="0" smtClean="0"/>
              <a:t> (2,5 – 12)</a:t>
            </a:r>
          </a:p>
          <a:p>
            <a:pPr lvl="1"/>
            <a:r>
              <a:rPr lang="nl-NL" dirty="0" err="1" smtClean="0"/>
              <a:t>Maintes</a:t>
            </a:r>
            <a:r>
              <a:rPr lang="nl-NL" dirty="0" smtClean="0"/>
              <a:t> </a:t>
            </a:r>
            <a:r>
              <a:rPr lang="nl-NL" dirty="0" err="1" smtClean="0"/>
              <a:t>grands</a:t>
            </a:r>
            <a:r>
              <a:rPr lang="nl-NL" dirty="0" smtClean="0"/>
              <a:t> </a:t>
            </a:r>
            <a:r>
              <a:rPr lang="nl-NL" dirty="0" err="1" smtClean="0"/>
              <a:t>artistes</a:t>
            </a:r>
            <a:r>
              <a:rPr lang="nl-NL" dirty="0" smtClean="0"/>
              <a:t> </a:t>
            </a:r>
            <a:r>
              <a:rPr lang="nl-NL" dirty="0" err="1" smtClean="0"/>
              <a:t>s’engagent</a:t>
            </a:r>
            <a:r>
              <a:rPr lang="nl-NL" dirty="0" smtClean="0"/>
              <a:t> 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694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97496"/>
            <a:ext cx="8229600" cy="6224188"/>
          </a:xfrm>
        </p:spPr>
        <p:txBody>
          <a:bodyPr>
            <a:normAutofit/>
          </a:bodyPr>
          <a:lstStyle/>
          <a:p>
            <a:r>
              <a:rPr lang="nl-NL" b="1" dirty="0" smtClean="0"/>
              <a:t>2/ La </a:t>
            </a:r>
            <a:r>
              <a:rPr lang="nl-NL" b="1" dirty="0" err="1" smtClean="0"/>
              <a:t>formation</a:t>
            </a:r>
            <a:r>
              <a:rPr lang="nl-NL" b="1" dirty="0" smtClean="0"/>
              <a:t> de la </a:t>
            </a:r>
            <a:r>
              <a:rPr lang="nl-NL" b="1" dirty="0" err="1" smtClean="0"/>
              <a:t>voix</a:t>
            </a:r>
            <a:endParaRPr lang="nl-NL" b="1" dirty="0" smtClean="0"/>
          </a:p>
          <a:p>
            <a:pPr lvl="1"/>
            <a:r>
              <a:rPr lang="nl-NL" b="1" dirty="0" err="1" smtClean="0"/>
              <a:t>Position</a:t>
            </a:r>
            <a:r>
              <a:rPr lang="nl-NL" b="1" dirty="0" smtClean="0"/>
              <a:t> de corps – </a:t>
            </a:r>
            <a:r>
              <a:rPr lang="nl-NL" b="1" dirty="0" err="1" smtClean="0"/>
              <a:t>respiration</a:t>
            </a:r>
            <a:r>
              <a:rPr lang="nl-NL" b="1" dirty="0" smtClean="0"/>
              <a:t> – placement de la </a:t>
            </a:r>
            <a:r>
              <a:rPr lang="nl-NL" b="1" dirty="0" err="1" smtClean="0"/>
              <a:t>voix</a:t>
            </a:r>
            <a:r>
              <a:rPr lang="nl-NL" b="1" dirty="0"/>
              <a:t> </a:t>
            </a:r>
            <a:r>
              <a:rPr lang="nl-NL" b="1" dirty="0" smtClean="0"/>
              <a:t>- </a:t>
            </a:r>
            <a:r>
              <a:rPr lang="nl-NL" b="1" dirty="0" err="1" smtClean="0"/>
              <a:t>articulation</a:t>
            </a:r>
            <a:r>
              <a:rPr lang="nl-NL" b="1" dirty="0" smtClean="0"/>
              <a:t> </a:t>
            </a:r>
          </a:p>
          <a:p>
            <a:endParaRPr lang="nl-NL" b="1" dirty="0" smtClean="0"/>
          </a:p>
          <a:p>
            <a:r>
              <a:rPr lang="nl-NL" b="1" dirty="0" smtClean="0"/>
              <a:t>3/ Le </a:t>
            </a:r>
            <a:r>
              <a:rPr lang="nl-NL" b="1" dirty="0" err="1" smtClean="0"/>
              <a:t>chant</a:t>
            </a:r>
            <a:r>
              <a:rPr lang="nl-NL" b="1" dirty="0" smtClean="0"/>
              <a:t> </a:t>
            </a:r>
            <a:r>
              <a:rPr lang="nl-NL" b="1" dirty="0" err="1" smtClean="0"/>
              <a:t>individuel</a:t>
            </a:r>
            <a:r>
              <a:rPr lang="nl-NL" b="1" dirty="0" smtClean="0"/>
              <a:t> et en </a:t>
            </a:r>
            <a:r>
              <a:rPr lang="nl-NL" b="1" dirty="0" err="1" smtClean="0"/>
              <a:t>chorale</a:t>
            </a:r>
            <a:endParaRPr lang="nl-NL" b="1" dirty="0" smtClean="0"/>
          </a:p>
          <a:p>
            <a:pPr lvl="2"/>
            <a:r>
              <a:rPr lang="nl-NL" b="1" dirty="0"/>
              <a:t>En </a:t>
            </a:r>
            <a:r>
              <a:rPr lang="nl-NL" b="1" dirty="0" err="1"/>
              <a:t>classe</a:t>
            </a:r>
            <a:endParaRPr lang="nl-NL" b="1" dirty="0"/>
          </a:p>
          <a:p>
            <a:pPr lvl="2"/>
            <a:r>
              <a:rPr lang="nl-NL" b="1" dirty="0" err="1"/>
              <a:t>Toute</a:t>
            </a:r>
            <a:r>
              <a:rPr lang="nl-NL" b="1" dirty="0"/>
              <a:t> </a:t>
            </a:r>
            <a:r>
              <a:rPr lang="nl-NL" b="1" dirty="0" err="1"/>
              <a:t>l’école</a:t>
            </a:r>
            <a:r>
              <a:rPr lang="nl-NL" b="1" dirty="0"/>
              <a:t> </a:t>
            </a:r>
            <a:endParaRPr lang="nl-NL" b="1" dirty="0" smtClean="0"/>
          </a:p>
          <a:p>
            <a:pPr lvl="2"/>
            <a:endParaRPr lang="nl-NL" b="1" dirty="0"/>
          </a:p>
          <a:p>
            <a:r>
              <a:rPr lang="nl-NL" b="1" dirty="0" smtClean="0"/>
              <a:t>4/ </a:t>
            </a:r>
            <a:r>
              <a:rPr lang="nl-NL" b="1" dirty="0" err="1" smtClean="0"/>
              <a:t>L’exploration</a:t>
            </a:r>
            <a:r>
              <a:rPr lang="nl-NL" b="1" dirty="0" smtClean="0"/>
              <a:t> de </a:t>
            </a:r>
            <a:r>
              <a:rPr lang="nl-NL" b="1" dirty="0" err="1" smtClean="0"/>
              <a:t>maintes</a:t>
            </a:r>
            <a:r>
              <a:rPr lang="nl-NL" b="1" dirty="0" smtClean="0"/>
              <a:t> </a:t>
            </a:r>
            <a:r>
              <a:rPr lang="nl-NL" b="1" dirty="0" err="1" smtClean="0"/>
              <a:t>sortes</a:t>
            </a:r>
            <a:r>
              <a:rPr lang="nl-NL" b="1" dirty="0" smtClean="0"/>
              <a:t>  d’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</a:t>
            </a:r>
            <a:r>
              <a:rPr lang="nl-NL" b="1" dirty="0" err="1" smtClean="0"/>
              <a:t>instruments</a:t>
            </a:r>
            <a:r>
              <a:rPr lang="nl-NL" b="1" dirty="0" smtClean="0"/>
              <a:t> (</a:t>
            </a:r>
            <a:r>
              <a:rPr lang="nl-NL" b="1" dirty="0" err="1" smtClean="0"/>
              <a:t>voix</a:t>
            </a:r>
            <a:r>
              <a:rPr lang="nl-NL" b="1" dirty="0" smtClean="0"/>
              <a:t>, </a:t>
            </a:r>
            <a:r>
              <a:rPr lang="nl-NL" b="1" dirty="0" err="1" smtClean="0"/>
              <a:t>corporel</a:t>
            </a:r>
            <a:r>
              <a:rPr lang="nl-NL" b="1" dirty="0" smtClean="0"/>
              <a:t>, </a:t>
            </a:r>
            <a:r>
              <a:rPr lang="nl-NL" b="1" dirty="0" err="1" smtClean="0"/>
              <a:t>Orff</a:t>
            </a:r>
            <a:r>
              <a:rPr lang="nl-NL" b="1" dirty="0" smtClean="0"/>
              <a:t>,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keyboards, </a:t>
            </a:r>
            <a:r>
              <a:rPr lang="nl-NL" b="1" dirty="0" err="1" smtClean="0"/>
              <a:t>guitares</a:t>
            </a:r>
            <a:r>
              <a:rPr lang="nl-NL" b="1" dirty="0" smtClean="0"/>
              <a:t>, </a:t>
            </a:r>
            <a:r>
              <a:rPr lang="nl-NL" b="1" dirty="0" err="1" smtClean="0"/>
              <a:t>flutes</a:t>
            </a:r>
            <a:r>
              <a:rPr lang="nl-NL" b="1" dirty="0" smtClean="0"/>
              <a:t>, </a:t>
            </a:r>
            <a:r>
              <a:rPr lang="nl-NL" b="1" dirty="0" err="1" smtClean="0"/>
              <a:t>percussion</a:t>
            </a:r>
            <a:r>
              <a:rPr lang="nl-NL" b="1" dirty="0" smtClean="0"/>
              <a:t> … )</a:t>
            </a:r>
          </a:p>
          <a:p>
            <a:pPr marL="0" indent="0">
              <a:buNone/>
            </a:pPr>
            <a:endParaRPr lang="nl-NL" b="1" dirty="0" smtClean="0"/>
          </a:p>
          <a:p>
            <a:endParaRPr lang="nl-NL" b="1" dirty="0"/>
          </a:p>
          <a:p>
            <a:pPr marL="0" indent="0">
              <a:buNone/>
            </a:pPr>
            <a:endParaRPr lang="nl-NL" b="1" dirty="0" smtClean="0"/>
          </a:p>
          <a:p>
            <a:pPr marL="914400" lvl="2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2264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82094"/>
            <a:ext cx="8229600" cy="574407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5/ Accompagnement du </a:t>
            </a:r>
            <a:r>
              <a:rPr lang="nl-NL" b="1" dirty="0" err="1"/>
              <a:t>chant</a:t>
            </a:r>
            <a:r>
              <a:rPr lang="nl-NL" b="1" dirty="0"/>
              <a:t> </a:t>
            </a:r>
            <a:r>
              <a:rPr lang="nl-NL" b="1" dirty="0" err="1"/>
              <a:t>avec</a:t>
            </a:r>
            <a:r>
              <a:rPr lang="nl-NL" b="1" dirty="0"/>
              <a:t> les 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</a:t>
            </a:r>
            <a:r>
              <a:rPr lang="nl-NL" b="1" dirty="0" err="1" smtClean="0"/>
              <a:t>instruments</a:t>
            </a:r>
            <a:r>
              <a:rPr lang="nl-NL" b="1" dirty="0"/>
              <a:t>.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b="1" dirty="0"/>
              <a:t>6/ </a:t>
            </a:r>
            <a:r>
              <a:rPr lang="nl-NL" b="1" dirty="0" err="1"/>
              <a:t>Expérimenter</a:t>
            </a:r>
            <a:r>
              <a:rPr lang="nl-NL" b="1" dirty="0"/>
              <a:t> et composer </a:t>
            </a:r>
            <a:r>
              <a:rPr lang="nl-NL" b="1" dirty="0" err="1"/>
              <a:t>avec</a:t>
            </a:r>
            <a:r>
              <a:rPr lang="nl-NL" b="1" dirty="0"/>
              <a:t> ces 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</a:t>
            </a:r>
            <a:r>
              <a:rPr lang="nl-NL" b="1" dirty="0" err="1" smtClean="0"/>
              <a:t>instruments</a:t>
            </a:r>
            <a:r>
              <a:rPr lang="nl-NL" b="1" dirty="0"/>
              <a:t>.</a:t>
            </a:r>
          </a:p>
          <a:p>
            <a:endParaRPr lang="nl-NL" b="1" dirty="0"/>
          </a:p>
          <a:p>
            <a:r>
              <a:rPr lang="nl-NL" b="1" dirty="0"/>
              <a:t>7/ </a:t>
            </a:r>
            <a:r>
              <a:rPr lang="nl-NL" b="1" dirty="0" err="1"/>
              <a:t>Notation</a:t>
            </a:r>
            <a:r>
              <a:rPr lang="nl-NL" b="1" dirty="0"/>
              <a:t> de la </a:t>
            </a:r>
            <a:r>
              <a:rPr lang="nl-NL" b="1" dirty="0" err="1"/>
              <a:t>musique</a:t>
            </a:r>
            <a:r>
              <a:rPr lang="nl-NL" b="1" dirty="0"/>
              <a:t> (</a:t>
            </a:r>
            <a:r>
              <a:rPr lang="nl-NL" b="1" dirty="0" err="1"/>
              <a:t>couleurs</a:t>
            </a:r>
            <a:r>
              <a:rPr lang="nl-NL" b="1" dirty="0"/>
              <a:t> , </a:t>
            </a:r>
            <a:r>
              <a:rPr lang="nl-NL" b="1" dirty="0" err="1"/>
              <a:t>formes</a:t>
            </a:r>
            <a:r>
              <a:rPr lang="nl-NL" b="1" dirty="0"/>
              <a:t>, </a:t>
            </a:r>
            <a:r>
              <a:rPr lang="nl-NL" b="1" dirty="0" smtClean="0"/>
              <a:t>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dessins</a:t>
            </a:r>
            <a:r>
              <a:rPr lang="nl-NL" b="1" dirty="0"/>
              <a:t>, </a:t>
            </a:r>
            <a:r>
              <a:rPr lang="nl-NL" b="1" dirty="0" err="1"/>
              <a:t>graphiques</a:t>
            </a:r>
            <a:r>
              <a:rPr lang="nl-NL" b="1" dirty="0"/>
              <a:t>,  </a:t>
            </a:r>
            <a:r>
              <a:rPr lang="nl-NL" b="1" dirty="0" err="1" smtClean="0"/>
              <a:t>notes</a:t>
            </a:r>
            <a:r>
              <a:rPr lang="nl-NL" b="1" dirty="0" smtClean="0"/>
              <a:t> </a:t>
            </a:r>
            <a:r>
              <a:rPr lang="nl-NL" b="1" dirty="0"/>
              <a:t>... </a:t>
            </a:r>
          </a:p>
          <a:p>
            <a:endParaRPr lang="nl-NL" b="1" dirty="0"/>
          </a:p>
          <a:p>
            <a:r>
              <a:rPr lang="nl-NL" b="1" dirty="0"/>
              <a:t>8/ </a:t>
            </a:r>
            <a:r>
              <a:rPr lang="nl-NL" b="1" dirty="0" err="1"/>
              <a:t>Concerter</a:t>
            </a:r>
            <a:r>
              <a:rPr lang="nl-NL" b="1" dirty="0"/>
              <a:t> (</a:t>
            </a:r>
            <a:r>
              <a:rPr lang="nl-NL" b="1" dirty="0" err="1"/>
              <a:t>chants</a:t>
            </a:r>
            <a:r>
              <a:rPr lang="nl-NL" b="1" dirty="0"/>
              <a:t>,  </a:t>
            </a:r>
            <a:r>
              <a:rPr lang="nl-NL" b="1" dirty="0" err="1"/>
              <a:t>morceaux</a:t>
            </a:r>
            <a:r>
              <a:rPr lang="nl-NL" b="1" dirty="0"/>
              <a:t> </a:t>
            </a:r>
            <a:r>
              <a:rPr lang="nl-NL" b="1" dirty="0" err="1"/>
              <a:t>instrumentals</a:t>
            </a:r>
            <a:r>
              <a:rPr lang="nl-NL" b="1" dirty="0"/>
              <a:t>) 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5 </a:t>
            </a:r>
            <a:r>
              <a:rPr lang="nl-NL" b="1" dirty="0" err="1"/>
              <a:t>fois</a:t>
            </a:r>
            <a:r>
              <a:rPr lang="nl-NL" b="1" dirty="0"/>
              <a:t> par </a:t>
            </a:r>
            <a:r>
              <a:rPr lang="nl-NL" b="1" dirty="0" err="1"/>
              <a:t>ans</a:t>
            </a:r>
            <a:r>
              <a:rPr lang="nl-NL" b="1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101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62182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>
                <a:solidFill>
                  <a:srgbClr val="0000FF"/>
                </a:solidFill>
              </a:rPr>
              <a:t>LES EFFECTS POSITIFS DE LA MUSIQUE!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14380"/>
            <a:ext cx="8229600" cy="604361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nl-NL" b="1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 smtClean="0">
                <a:solidFill>
                  <a:srgbClr val="0000FF"/>
                </a:solidFill>
              </a:rPr>
              <a:t>1/ Raffinement de  </a:t>
            </a:r>
            <a:r>
              <a:rPr lang="nl-NL" b="1" dirty="0" err="1">
                <a:solidFill>
                  <a:srgbClr val="0000FF"/>
                </a:solidFill>
              </a:rPr>
              <a:t>l’ouïe</a:t>
            </a:r>
            <a:r>
              <a:rPr lang="nl-NL" b="1" dirty="0">
                <a:solidFill>
                  <a:srgbClr val="0000FF"/>
                </a:solidFill>
              </a:rPr>
              <a:t> –  </a:t>
            </a:r>
            <a:r>
              <a:rPr lang="nl-NL" b="1" dirty="0" smtClean="0">
                <a:solidFill>
                  <a:srgbClr val="0000FF"/>
                </a:solidFill>
              </a:rPr>
              <a:t>de </a:t>
            </a:r>
            <a:r>
              <a:rPr lang="nl-NL" b="1" dirty="0" err="1" smtClean="0">
                <a:solidFill>
                  <a:srgbClr val="0000FF"/>
                </a:solidFill>
              </a:rPr>
              <a:t>l’oreille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>
                <a:solidFill>
                  <a:srgbClr val="0000FF"/>
                </a:solidFill>
              </a:rPr>
              <a:t>– </a:t>
            </a:r>
            <a:r>
              <a:rPr lang="nl-NL" b="1" dirty="0" err="1" smtClean="0">
                <a:solidFill>
                  <a:srgbClr val="0000FF"/>
                </a:solidFill>
              </a:rPr>
              <a:t>compétence</a:t>
            </a:r>
            <a:r>
              <a:rPr lang="nl-NL" b="1" dirty="0" smtClean="0">
                <a:solidFill>
                  <a:srgbClr val="0000FF"/>
                </a:solidFill>
              </a:rPr>
              <a:t> de   </a:t>
            </a: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    </a:t>
            </a:r>
            <a:r>
              <a:rPr lang="nl-NL" b="1" dirty="0" err="1" smtClean="0">
                <a:solidFill>
                  <a:srgbClr val="0000FF"/>
                </a:solidFill>
              </a:rPr>
              <a:t>differentier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>
                <a:solidFill>
                  <a:srgbClr val="0000FF"/>
                </a:solidFill>
              </a:rPr>
              <a:t>les </a:t>
            </a:r>
            <a:r>
              <a:rPr lang="nl-NL" b="1" dirty="0" err="1" smtClean="0">
                <a:solidFill>
                  <a:srgbClr val="0000FF"/>
                </a:solidFill>
              </a:rPr>
              <a:t>sons</a:t>
            </a:r>
            <a:r>
              <a:rPr lang="nl-NL" b="1" dirty="0" smtClean="0">
                <a:solidFill>
                  <a:srgbClr val="0000FF"/>
                </a:solidFill>
              </a:rPr>
              <a:t>, ritmes, </a:t>
            </a:r>
            <a:r>
              <a:rPr lang="nl-NL" b="1" dirty="0" err="1" smtClean="0">
                <a:solidFill>
                  <a:srgbClr val="0000FF"/>
                </a:solidFill>
              </a:rPr>
              <a:t>tempos</a:t>
            </a:r>
            <a:r>
              <a:rPr lang="nl-NL" b="1" dirty="0" smtClean="0">
                <a:solidFill>
                  <a:srgbClr val="0000FF"/>
                </a:solidFill>
              </a:rPr>
              <a:t>, </a:t>
            </a:r>
            <a:r>
              <a:rPr lang="nl-NL" b="1" dirty="0" err="1" smtClean="0">
                <a:solidFill>
                  <a:srgbClr val="0000FF"/>
                </a:solidFill>
              </a:rPr>
              <a:t>couleurs</a:t>
            </a:r>
            <a:r>
              <a:rPr lang="nl-NL" b="1" dirty="0" smtClean="0">
                <a:solidFill>
                  <a:srgbClr val="0000FF"/>
                </a:solidFill>
              </a:rPr>
              <a:t>  …</a:t>
            </a:r>
            <a:endParaRPr lang="nl-NL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nl-NL" b="1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 smtClean="0">
                <a:solidFill>
                  <a:srgbClr val="0000FF"/>
                </a:solidFill>
              </a:rPr>
              <a:t>2/ </a:t>
            </a:r>
            <a:r>
              <a:rPr lang="nl-NL" b="1" dirty="0" err="1" smtClean="0">
                <a:solidFill>
                  <a:srgbClr val="0000FF"/>
                </a:solidFill>
              </a:rPr>
              <a:t>Développer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>
                <a:solidFill>
                  <a:srgbClr val="0000FF"/>
                </a:solidFill>
              </a:rPr>
              <a:t>la </a:t>
            </a:r>
            <a:r>
              <a:rPr lang="nl-NL" b="1" dirty="0" err="1">
                <a:solidFill>
                  <a:srgbClr val="0000FF"/>
                </a:solidFill>
              </a:rPr>
              <a:t>compétence</a:t>
            </a:r>
            <a:r>
              <a:rPr lang="nl-NL" b="1" dirty="0">
                <a:solidFill>
                  <a:srgbClr val="0000FF"/>
                </a:solidFill>
              </a:rPr>
              <a:t> et </a:t>
            </a:r>
            <a:r>
              <a:rPr lang="nl-NL" b="1" dirty="0" err="1">
                <a:solidFill>
                  <a:srgbClr val="0000FF"/>
                </a:solidFill>
              </a:rPr>
              <a:t>l’attitude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d’écouter</a:t>
            </a:r>
            <a:r>
              <a:rPr lang="nl-NL" b="1" dirty="0">
                <a:solidFill>
                  <a:srgbClr val="0000FF"/>
                </a:solidFill>
              </a:rPr>
              <a:t> ! 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    </a:t>
            </a:r>
            <a:r>
              <a:rPr lang="nl-NL" b="1" dirty="0" err="1" smtClean="0">
                <a:solidFill>
                  <a:srgbClr val="0000FF"/>
                </a:solidFill>
              </a:rPr>
              <a:t>Stimuler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</a:rPr>
              <a:t>l’attention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>
                <a:solidFill>
                  <a:srgbClr val="0000FF"/>
                </a:solidFill>
              </a:rPr>
              <a:t>- la </a:t>
            </a:r>
            <a:r>
              <a:rPr lang="nl-NL" b="1" dirty="0" err="1" smtClean="0">
                <a:solidFill>
                  <a:srgbClr val="0000FF"/>
                </a:solidFill>
              </a:rPr>
              <a:t>volonté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d’écouter</a:t>
            </a:r>
            <a:r>
              <a:rPr lang="nl-NL" b="1" dirty="0">
                <a:solidFill>
                  <a:srgbClr val="0000FF"/>
                </a:solidFill>
              </a:rPr>
              <a:t> - </a:t>
            </a:r>
            <a:r>
              <a:rPr lang="nl-NL" b="1" dirty="0" err="1">
                <a:solidFill>
                  <a:srgbClr val="0000FF"/>
                </a:solidFill>
              </a:rPr>
              <a:t>le</a:t>
            </a:r>
            <a:r>
              <a:rPr lang="nl-NL" b="1" dirty="0">
                <a:solidFill>
                  <a:srgbClr val="0000FF"/>
                </a:solidFill>
              </a:rPr>
              <a:t> respect  </a:t>
            </a:r>
            <a:r>
              <a:rPr lang="nl-NL" b="1" dirty="0" smtClean="0">
                <a:solidFill>
                  <a:srgbClr val="0000FF"/>
                </a:solidFill>
              </a:rPr>
              <a:t>  </a:t>
            </a: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    -  </a:t>
            </a:r>
            <a:r>
              <a:rPr lang="nl-NL" b="1" dirty="0" err="1" smtClean="0">
                <a:solidFill>
                  <a:srgbClr val="0000FF"/>
                </a:solidFill>
              </a:rPr>
              <a:t>tenir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</a:rPr>
              <a:t>vraiment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</a:rPr>
              <a:t>compte</a:t>
            </a:r>
            <a:r>
              <a:rPr lang="nl-NL" b="1" dirty="0" smtClean="0">
                <a:solidFill>
                  <a:srgbClr val="0000FF"/>
                </a:solidFill>
              </a:rPr>
              <a:t> de </a:t>
            </a:r>
            <a:r>
              <a:rPr lang="nl-NL" b="1" dirty="0" err="1" smtClean="0">
                <a:solidFill>
                  <a:srgbClr val="0000FF"/>
                </a:solidFill>
              </a:rPr>
              <a:t>l’autre</a:t>
            </a:r>
            <a:r>
              <a:rPr lang="nl-NL" b="1" dirty="0" smtClean="0">
                <a:solidFill>
                  <a:srgbClr val="0000FF"/>
                </a:solidFill>
              </a:rPr>
              <a:t> ! </a:t>
            </a: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    </a:t>
            </a:r>
          </a:p>
          <a:p>
            <a:pPr marL="914400" lvl="2" indent="0">
              <a:buNone/>
            </a:pPr>
            <a:r>
              <a:rPr lang="nl-NL" b="1" dirty="0" smtClean="0">
                <a:solidFill>
                  <a:srgbClr val="0000FF"/>
                </a:solidFill>
              </a:rPr>
              <a:t>3/ </a:t>
            </a:r>
            <a:r>
              <a:rPr lang="nl-NL" b="1" dirty="0" err="1" smtClean="0">
                <a:solidFill>
                  <a:srgbClr val="0000FF"/>
                </a:solidFill>
              </a:rPr>
              <a:t>Développer</a:t>
            </a:r>
            <a:r>
              <a:rPr lang="nl-NL" b="1" dirty="0" smtClean="0">
                <a:solidFill>
                  <a:srgbClr val="0000FF"/>
                </a:solidFill>
              </a:rPr>
              <a:t> la </a:t>
            </a:r>
            <a:r>
              <a:rPr lang="nl-NL" b="1" dirty="0" err="1" smtClean="0">
                <a:solidFill>
                  <a:srgbClr val="0000FF"/>
                </a:solidFill>
              </a:rPr>
              <a:t>compétence</a:t>
            </a:r>
            <a:r>
              <a:rPr lang="nl-NL" b="1" dirty="0" smtClean="0">
                <a:solidFill>
                  <a:srgbClr val="0000FF"/>
                </a:solidFill>
              </a:rPr>
              <a:t> de </a:t>
            </a:r>
            <a:r>
              <a:rPr lang="nl-NL" b="1" dirty="0" err="1" smtClean="0">
                <a:solidFill>
                  <a:srgbClr val="0000FF"/>
                </a:solidFill>
              </a:rPr>
              <a:t>réproduction</a:t>
            </a:r>
            <a:r>
              <a:rPr lang="nl-NL" b="1" dirty="0" smtClean="0">
                <a:solidFill>
                  <a:srgbClr val="0000FF"/>
                </a:solidFill>
              </a:rPr>
              <a:t> de </a:t>
            </a:r>
            <a:r>
              <a:rPr lang="nl-NL" b="1" dirty="0" err="1" smtClean="0">
                <a:solidFill>
                  <a:srgbClr val="0000FF"/>
                </a:solidFill>
              </a:rPr>
              <a:t>sons</a:t>
            </a:r>
            <a:r>
              <a:rPr lang="nl-NL" b="1" dirty="0" smtClean="0">
                <a:solidFill>
                  <a:srgbClr val="0000FF"/>
                </a:solidFill>
              </a:rPr>
              <a:t>, </a:t>
            </a: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    ritmes, </a:t>
            </a:r>
            <a:r>
              <a:rPr lang="nl-NL" b="1" dirty="0" err="1" smtClean="0">
                <a:solidFill>
                  <a:srgbClr val="0000FF"/>
                </a:solidFill>
              </a:rPr>
              <a:t>tempos</a:t>
            </a:r>
            <a:r>
              <a:rPr lang="nl-NL" b="1" dirty="0" smtClean="0">
                <a:solidFill>
                  <a:srgbClr val="0000FF"/>
                </a:solidFill>
              </a:rPr>
              <a:t>, timbres, </a:t>
            </a:r>
            <a:r>
              <a:rPr lang="nl-NL" b="1" dirty="0" err="1" smtClean="0">
                <a:solidFill>
                  <a:srgbClr val="0000FF"/>
                </a:solidFill>
              </a:rPr>
              <a:t>couleurs</a:t>
            </a:r>
            <a:r>
              <a:rPr lang="nl-NL" b="1" dirty="0" smtClean="0">
                <a:solidFill>
                  <a:srgbClr val="0000FF"/>
                </a:solidFill>
              </a:rPr>
              <a:t>, </a:t>
            </a:r>
            <a:r>
              <a:rPr lang="nl-NL" b="1" dirty="0" err="1" smtClean="0">
                <a:solidFill>
                  <a:srgbClr val="0000FF"/>
                </a:solidFill>
              </a:rPr>
              <a:t>modulation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</a:p>
          <a:p>
            <a:pPr marL="914400" lvl="2" indent="0">
              <a:buNone/>
            </a:pPr>
            <a:endParaRPr lang="nl-NL" b="1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	</a:t>
            </a:r>
            <a:r>
              <a:rPr lang="nl-NL" b="1" dirty="0" smtClean="0">
                <a:solidFill>
                  <a:srgbClr val="0000FF"/>
                </a:solidFill>
              </a:rPr>
              <a:t>	PAR VOIE ORALE  !!!</a:t>
            </a: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	</a:t>
            </a:r>
            <a:r>
              <a:rPr lang="nl-NL" b="1" dirty="0" smtClean="0">
                <a:solidFill>
                  <a:srgbClr val="0000FF"/>
                </a:solidFill>
              </a:rPr>
              <a:t>	AVEC </a:t>
            </a:r>
            <a:r>
              <a:rPr lang="nl-NL" b="1" dirty="0">
                <a:solidFill>
                  <a:srgbClr val="0000FF"/>
                </a:solidFill>
              </a:rPr>
              <a:t>D</a:t>
            </a:r>
            <a:r>
              <a:rPr lang="nl-NL" b="1" dirty="0" smtClean="0">
                <a:solidFill>
                  <a:srgbClr val="0000FF"/>
                </a:solidFill>
              </a:rPr>
              <a:t>ES INSTRUMENTS</a:t>
            </a:r>
          </a:p>
          <a:p>
            <a:pPr marL="914400" lvl="2" indent="0">
              <a:buNone/>
            </a:pPr>
            <a:endParaRPr lang="nl-NL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450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LES EFFECTS POSITIFS DE LA MUSIQUE!</a:t>
            </a:r>
            <a:endParaRPr lang="nl-NL" sz="32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4/ </a:t>
            </a:r>
            <a:r>
              <a:rPr lang="nl-NL" b="1" dirty="0" err="1" smtClean="0">
                <a:solidFill>
                  <a:srgbClr val="0000FF"/>
                </a:solidFill>
              </a:rPr>
              <a:t>Développer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>
                <a:solidFill>
                  <a:srgbClr val="0000FF"/>
                </a:solidFill>
              </a:rPr>
              <a:t>la </a:t>
            </a:r>
            <a:r>
              <a:rPr lang="nl-NL" b="1" dirty="0" err="1">
                <a:solidFill>
                  <a:srgbClr val="0000FF"/>
                </a:solidFill>
              </a:rPr>
              <a:t>compétence</a:t>
            </a:r>
            <a:r>
              <a:rPr lang="nl-NL" b="1" dirty="0">
                <a:solidFill>
                  <a:srgbClr val="0000FF"/>
                </a:solidFill>
              </a:rPr>
              <a:t> de REACTION et 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endParaRPr lang="nl-NL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      d</a:t>
            </a:r>
            <a:r>
              <a:rPr lang="nl-NL" b="1" dirty="0" smtClean="0">
                <a:solidFill>
                  <a:srgbClr val="0000FF"/>
                </a:solidFill>
              </a:rPr>
              <a:t>’ INTERACTION </a:t>
            </a:r>
            <a:endParaRPr lang="nl-NL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nl-NL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5/ </a:t>
            </a:r>
            <a:r>
              <a:rPr lang="nl-NL" b="1" dirty="0" err="1" smtClean="0">
                <a:solidFill>
                  <a:srgbClr val="0000FF"/>
                </a:solidFill>
              </a:rPr>
              <a:t>Développer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>
                <a:solidFill>
                  <a:srgbClr val="0000FF"/>
                </a:solidFill>
              </a:rPr>
              <a:t>la </a:t>
            </a:r>
            <a:r>
              <a:rPr lang="nl-NL" b="1" dirty="0" err="1">
                <a:solidFill>
                  <a:srgbClr val="0000FF"/>
                </a:solidFill>
              </a:rPr>
              <a:t>compétence</a:t>
            </a:r>
            <a:r>
              <a:rPr lang="nl-NL" b="1" dirty="0">
                <a:solidFill>
                  <a:srgbClr val="0000FF"/>
                </a:solidFill>
              </a:rPr>
              <a:t> de COORDINATION</a:t>
            </a:r>
          </a:p>
          <a:p>
            <a:pPr marL="914400" lvl="2" indent="0">
              <a:buNone/>
            </a:pPr>
            <a:endParaRPr lang="nl-NL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6/ </a:t>
            </a:r>
            <a:r>
              <a:rPr lang="nl-NL" b="1" dirty="0" err="1" smtClean="0">
                <a:solidFill>
                  <a:srgbClr val="0000FF"/>
                </a:solidFill>
              </a:rPr>
              <a:t>Développer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>
                <a:solidFill>
                  <a:srgbClr val="0000FF"/>
                </a:solidFill>
              </a:rPr>
              <a:t>la </a:t>
            </a:r>
            <a:r>
              <a:rPr lang="nl-NL" b="1" dirty="0" err="1">
                <a:solidFill>
                  <a:srgbClr val="0000FF"/>
                </a:solidFill>
              </a:rPr>
              <a:t>compétence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D’INTERPRETATION.</a:t>
            </a: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	</a:t>
            </a:r>
            <a:r>
              <a:rPr lang="nl-NL" b="1" dirty="0" smtClean="0">
                <a:solidFill>
                  <a:srgbClr val="0000FF"/>
                </a:solidFill>
              </a:rPr>
              <a:t>*** </a:t>
            </a:r>
            <a:r>
              <a:rPr lang="nl-NL" b="1" dirty="0" err="1" smtClean="0">
                <a:solidFill>
                  <a:srgbClr val="0000FF"/>
                </a:solidFill>
              </a:rPr>
              <a:t>traduire</a:t>
            </a:r>
            <a:r>
              <a:rPr lang="nl-NL" b="1" dirty="0" smtClean="0">
                <a:solidFill>
                  <a:srgbClr val="0000FF"/>
                </a:solidFill>
              </a:rPr>
              <a:t> mes </a:t>
            </a:r>
            <a:r>
              <a:rPr lang="nl-NL" b="1" dirty="0" err="1" smtClean="0">
                <a:solidFill>
                  <a:srgbClr val="0000FF"/>
                </a:solidFill>
              </a:rPr>
              <a:t>idées</a:t>
            </a:r>
            <a:r>
              <a:rPr lang="nl-NL" b="1" dirty="0" smtClean="0">
                <a:solidFill>
                  <a:srgbClr val="0000FF"/>
                </a:solidFill>
              </a:rPr>
              <a:t> – mes </a:t>
            </a:r>
            <a:r>
              <a:rPr lang="nl-NL" b="1" dirty="0" err="1" smtClean="0">
                <a:solidFill>
                  <a:srgbClr val="0000FF"/>
                </a:solidFill>
              </a:rPr>
              <a:t>émotions</a:t>
            </a:r>
            <a:r>
              <a:rPr lang="nl-NL" b="1" dirty="0" smtClean="0">
                <a:solidFill>
                  <a:srgbClr val="0000FF"/>
                </a:solidFill>
              </a:rPr>
              <a:t> !!</a:t>
            </a:r>
            <a:r>
              <a:rPr lang="nl-NL" b="1" dirty="0" smtClean="0">
                <a:solidFill>
                  <a:srgbClr val="0000FF"/>
                </a:solidFill>
              </a:rPr>
              <a:t>!</a:t>
            </a:r>
          </a:p>
          <a:p>
            <a:pPr marL="914400" lvl="2" indent="0">
              <a:buNone/>
            </a:pPr>
            <a:endParaRPr lang="nl-NL" b="1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 smtClean="0">
                <a:solidFill>
                  <a:srgbClr val="0000FF"/>
                </a:solidFill>
              </a:rPr>
              <a:t>7/ </a:t>
            </a:r>
            <a:r>
              <a:rPr lang="nl-NL" b="1" dirty="0" err="1">
                <a:solidFill>
                  <a:srgbClr val="0000FF"/>
                </a:solidFill>
              </a:rPr>
              <a:t>Développer</a:t>
            </a:r>
            <a:r>
              <a:rPr lang="nl-NL" b="1" dirty="0">
                <a:solidFill>
                  <a:srgbClr val="0000FF"/>
                </a:solidFill>
              </a:rPr>
              <a:t> la </a:t>
            </a:r>
            <a:r>
              <a:rPr lang="nl-NL" b="1" dirty="0" err="1">
                <a:solidFill>
                  <a:srgbClr val="0000FF"/>
                </a:solidFill>
              </a:rPr>
              <a:t>compétence</a:t>
            </a:r>
            <a:r>
              <a:rPr lang="nl-NL" b="1" dirty="0">
                <a:solidFill>
                  <a:srgbClr val="0000FF"/>
                </a:solidFill>
              </a:rPr>
              <a:t> de </a:t>
            </a:r>
            <a:r>
              <a:rPr lang="nl-NL" b="1" dirty="0" smtClean="0">
                <a:solidFill>
                  <a:srgbClr val="0000FF"/>
                </a:solidFill>
              </a:rPr>
              <a:t>COOPERATION </a:t>
            </a:r>
            <a:endParaRPr lang="nl-NL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nl-NL" b="1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nl-NL" b="1" dirty="0">
                <a:solidFill>
                  <a:srgbClr val="0000FF"/>
                </a:solidFill>
              </a:rPr>
              <a:t>8</a:t>
            </a:r>
            <a:r>
              <a:rPr lang="nl-NL" b="1" dirty="0" smtClean="0">
                <a:solidFill>
                  <a:srgbClr val="0000FF"/>
                </a:solidFill>
              </a:rPr>
              <a:t>/ </a:t>
            </a:r>
            <a:r>
              <a:rPr lang="nl-NL" b="1" dirty="0" err="1" smtClean="0">
                <a:solidFill>
                  <a:srgbClr val="0000FF"/>
                </a:solidFill>
              </a:rPr>
              <a:t>Développer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l’attitude</a:t>
            </a:r>
            <a:r>
              <a:rPr lang="nl-NL" b="1" dirty="0">
                <a:solidFill>
                  <a:srgbClr val="0000FF"/>
                </a:solidFill>
              </a:rPr>
              <a:t> de </a:t>
            </a:r>
            <a:r>
              <a:rPr lang="nl-NL" b="1" dirty="0" err="1">
                <a:solidFill>
                  <a:srgbClr val="0000FF"/>
                </a:solidFill>
              </a:rPr>
              <a:t>persévérer</a:t>
            </a:r>
            <a:r>
              <a:rPr lang="nl-NL" b="1" dirty="0">
                <a:solidFill>
                  <a:srgbClr val="0000FF"/>
                </a:solidFill>
              </a:rPr>
              <a:t> – </a:t>
            </a:r>
            <a:r>
              <a:rPr lang="nl-NL" b="1" dirty="0" err="1">
                <a:solidFill>
                  <a:srgbClr val="0000FF"/>
                </a:solidFill>
              </a:rPr>
              <a:t>d’approfondir</a:t>
            </a:r>
            <a:r>
              <a:rPr lang="nl-NL" b="1" dirty="0">
                <a:solidFill>
                  <a:srgbClr val="0000FF"/>
                </a:solidFill>
              </a:rPr>
              <a:t> !</a:t>
            </a:r>
          </a:p>
          <a:p>
            <a:pPr marL="914400" lvl="2" indent="0">
              <a:buNone/>
            </a:pPr>
            <a:endParaRPr lang="nl-NL" b="1" dirty="0">
              <a:solidFill>
                <a:srgbClr val="0000FF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8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Ohlala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nl-NL" b="1" dirty="0" err="1" smtClean="0"/>
              <a:t>Une</a:t>
            </a:r>
            <a:r>
              <a:rPr lang="nl-NL" b="1" dirty="0" smtClean="0"/>
              <a:t> </a:t>
            </a:r>
            <a:r>
              <a:rPr lang="nl-NL" b="1" dirty="0" err="1" smtClean="0"/>
              <a:t>méthode</a:t>
            </a:r>
            <a:r>
              <a:rPr lang="nl-NL" b="1" dirty="0" smtClean="0"/>
              <a:t> </a:t>
            </a:r>
            <a:r>
              <a:rPr lang="nl-NL" b="1" dirty="0" err="1" smtClean="0"/>
              <a:t>d’initiation</a:t>
            </a:r>
            <a:r>
              <a:rPr lang="nl-NL" b="1" dirty="0" smtClean="0"/>
              <a:t> de </a:t>
            </a:r>
            <a:r>
              <a:rPr lang="nl-NL" b="1" dirty="0" err="1" smtClean="0"/>
              <a:t>français</a:t>
            </a:r>
            <a:endParaRPr lang="nl-NL" b="1" dirty="0" smtClean="0"/>
          </a:p>
          <a:p>
            <a:endParaRPr lang="nl-NL" dirty="0" smtClean="0"/>
          </a:p>
          <a:p>
            <a:pPr lvl="1"/>
            <a:r>
              <a:rPr lang="fr-FR" dirty="0" err="1" smtClean="0"/>
              <a:t>É</a:t>
            </a:r>
            <a:r>
              <a:rPr lang="nl-NL" dirty="0" err="1" smtClean="0"/>
              <a:t>coles</a:t>
            </a:r>
            <a:r>
              <a:rPr lang="nl-NL" dirty="0" smtClean="0"/>
              <a:t> </a:t>
            </a:r>
            <a:r>
              <a:rPr lang="nl-NL" dirty="0" err="1" smtClean="0"/>
              <a:t>néerlandophones</a:t>
            </a:r>
            <a:endParaRPr lang="nl-NL" dirty="0" smtClean="0"/>
          </a:p>
          <a:p>
            <a:pPr lvl="1"/>
            <a:r>
              <a:rPr lang="nl-NL" dirty="0" smtClean="0"/>
              <a:t>M3, P1, P2, P3, P4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4 </a:t>
            </a:r>
            <a:r>
              <a:rPr lang="nl-NL" b="1" dirty="0" err="1" smtClean="0"/>
              <a:t>Objectifs</a:t>
            </a:r>
            <a:r>
              <a:rPr lang="nl-NL" b="1" dirty="0" smtClean="0"/>
              <a:t> </a:t>
            </a:r>
            <a:r>
              <a:rPr lang="nl-NL" b="1" dirty="0" err="1" smtClean="0"/>
              <a:t>précis</a:t>
            </a:r>
            <a:r>
              <a:rPr lang="nl-NL" b="1" dirty="0" smtClean="0"/>
              <a:t> !   </a:t>
            </a:r>
            <a:r>
              <a:rPr lang="nl-NL" dirty="0" smtClean="0"/>
              <a:t>(en fait les </a:t>
            </a:r>
            <a:r>
              <a:rPr lang="nl-NL" dirty="0" err="1" smtClean="0"/>
              <a:t>seuls</a:t>
            </a:r>
            <a:r>
              <a:rPr lang="nl-NL" dirty="0" smtClean="0"/>
              <a:t> </a:t>
            </a:r>
            <a:r>
              <a:rPr lang="nl-NL" dirty="0" err="1" smtClean="0"/>
              <a:t>objectifs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    Aha !!! Aha !!! Aha !!! Aha !!!</a:t>
            </a:r>
          </a:p>
          <a:p>
            <a:endParaRPr lang="nl-NL" b="1" dirty="0" smtClean="0">
              <a:solidFill>
                <a:srgbClr val="FF0000"/>
              </a:solidFill>
            </a:endParaRPr>
          </a:p>
          <a:p>
            <a:pPr lvl="1"/>
            <a:endParaRPr lang="nl-NL" dirty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2281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9653"/>
          </a:xfrm>
        </p:spPr>
        <p:txBody>
          <a:bodyPr>
            <a:noAutofit/>
          </a:bodyPr>
          <a:lstStyle/>
          <a:p>
            <a:pPr eaLnBrk="1" hangingPunct="1"/>
            <a:r>
              <a:rPr lang="nl-BE" sz="3600" b="1" dirty="0" smtClean="0">
                <a:latin typeface="Calibri" charset="0"/>
              </a:rPr>
              <a:t>Méthode basée sur un principe simple</a:t>
            </a:r>
            <a:endParaRPr lang="nl-NL" sz="3600" b="1" dirty="0">
              <a:latin typeface="Calibri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43669" y="834290"/>
            <a:ext cx="5545137" cy="5331559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 dirty="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916238" y="882667"/>
            <a:ext cx="5976937" cy="528318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 dirty="0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693273" y="1112393"/>
            <a:ext cx="3756771" cy="476453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 b="1" dirty="0" smtClean="0"/>
          </a:p>
          <a:p>
            <a:endParaRPr lang="nl-NL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80175" y="357346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b="1" dirty="0"/>
          </a:p>
        </p:txBody>
      </p:sp>
      <p:sp>
        <p:nvSpPr>
          <p:cNvPr id="12300" name="AutoShape 16"/>
          <p:cNvSpPr>
            <a:spLocks noChangeArrowheads="1"/>
          </p:cNvSpPr>
          <p:nvPr/>
        </p:nvSpPr>
        <p:spPr bwMode="auto">
          <a:xfrm rot="18731479">
            <a:off x="1636201" y="4694892"/>
            <a:ext cx="1790399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763305" y="1222362"/>
            <a:ext cx="1929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b="1" dirty="0" smtClean="0"/>
          </a:p>
          <a:p>
            <a:r>
              <a:rPr lang="nl-NL" sz="2400" b="1" dirty="0" smtClean="0"/>
              <a:t>MUSIQUE</a:t>
            </a:r>
          </a:p>
          <a:p>
            <a:endParaRPr lang="nl-NL" sz="2400" b="1" dirty="0" smtClean="0"/>
          </a:p>
          <a:p>
            <a:r>
              <a:rPr lang="fr-FR" sz="2400" b="1" dirty="0" err="1" smtClean="0"/>
              <a:t>É</a:t>
            </a:r>
            <a:r>
              <a:rPr lang="nl-NL" sz="2400" b="1" dirty="0" err="1" smtClean="0"/>
              <a:t>couter</a:t>
            </a:r>
            <a:endParaRPr lang="nl-NL" sz="2400" b="1" dirty="0" smtClean="0"/>
          </a:p>
          <a:p>
            <a:r>
              <a:rPr lang="nl-NL" sz="2400" b="1" dirty="0" smtClean="0"/>
              <a:t>Chanter</a:t>
            </a:r>
          </a:p>
          <a:p>
            <a:r>
              <a:rPr lang="nl-NL" sz="2400" b="1" dirty="0" smtClean="0"/>
              <a:t>Explorer</a:t>
            </a:r>
          </a:p>
          <a:p>
            <a:r>
              <a:rPr lang="nl-NL" sz="2400" b="1" dirty="0" err="1" smtClean="0"/>
              <a:t>Expérimenter</a:t>
            </a:r>
            <a:endParaRPr lang="nl-NL" sz="2400" b="1" dirty="0" smtClean="0"/>
          </a:p>
          <a:p>
            <a:r>
              <a:rPr lang="nl-NL" sz="2400" b="1" dirty="0" smtClean="0"/>
              <a:t>Composer</a:t>
            </a:r>
          </a:p>
          <a:p>
            <a:r>
              <a:rPr lang="nl-NL" sz="2400" b="1" dirty="0" err="1" smtClean="0"/>
              <a:t>Concerter</a:t>
            </a:r>
            <a:endParaRPr lang="nl-NL" sz="2400" b="1" dirty="0" smtClean="0"/>
          </a:p>
          <a:p>
            <a:r>
              <a:rPr lang="nl-NL" sz="2400" b="1" dirty="0" err="1" smtClean="0"/>
              <a:t>Noter</a:t>
            </a:r>
            <a:endParaRPr lang="nl-NL" sz="2400" b="1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450043" y="1685174"/>
            <a:ext cx="1830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 smtClean="0"/>
              <a:t>CELA EST NÉCESSAIRE POUR</a:t>
            </a:r>
          </a:p>
          <a:p>
            <a:pPr algn="r"/>
            <a:r>
              <a:rPr lang="nl-NL" sz="2400" b="1" dirty="0" smtClean="0"/>
              <a:t>DÉVELOPPER</a:t>
            </a:r>
          </a:p>
          <a:p>
            <a:pPr algn="r"/>
            <a:r>
              <a:rPr lang="nl-NL" sz="2400" b="1" dirty="0" smtClean="0"/>
              <a:t>UN </a:t>
            </a:r>
          </a:p>
          <a:p>
            <a:pPr algn="r"/>
            <a:r>
              <a:rPr lang="nl-NL" sz="2400" b="1" dirty="0" smtClean="0"/>
              <a:t>LANGAGE</a:t>
            </a:r>
            <a:endParaRPr lang="nl-NL" dirty="0" smtClean="0"/>
          </a:p>
          <a:p>
            <a:pPr algn="r"/>
            <a:r>
              <a:rPr lang="nl-NL" b="1" dirty="0" smtClean="0"/>
              <a:t>Clair</a:t>
            </a:r>
          </a:p>
          <a:p>
            <a:pPr algn="r"/>
            <a:r>
              <a:rPr lang="nl-NL" b="1" dirty="0" err="1" smtClean="0"/>
              <a:t>Riche</a:t>
            </a:r>
            <a:endParaRPr lang="nl-NL" b="1" dirty="0" smtClean="0"/>
          </a:p>
          <a:p>
            <a:pPr algn="r"/>
            <a:r>
              <a:rPr lang="nl-NL" b="1" dirty="0" smtClean="0"/>
              <a:t>Vivant</a:t>
            </a:r>
            <a:endParaRPr lang="nl-NL" b="1" dirty="0" smtClean="0"/>
          </a:p>
          <a:p>
            <a:pPr algn="r"/>
            <a:r>
              <a:rPr lang="nl-NL" b="1" dirty="0"/>
              <a:t>C</a:t>
            </a:r>
            <a:r>
              <a:rPr lang="nl-NL" b="1" dirty="0" smtClean="0"/>
              <a:t>orrect</a:t>
            </a:r>
            <a:endParaRPr lang="nl-NL" b="1" dirty="0" smtClean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2193550">
            <a:off x="1718759" y="1442287"/>
            <a:ext cx="1790399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3312581" y="1331310"/>
            <a:ext cx="247200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DÉVELOPPEMENT DE</a:t>
            </a:r>
          </a:p>
          <a:p>
            <a:pPr algn="ctr"/>
            <a:endParaRPr lang="nl-NL" dirty="0"/>
          </a:p>
          <a:p>
            <a:pPr algn="ctr"/>
            <a:r>
              <a:rPr lang="nl-NL" b="1" dirty="0" err="1" smtClean="0"/>
              <a:t>L’ouïe</a:t>
            </a:r>
            <a:endParaRPr lang="nl-NL" b="1" dirty="0" smtClean="0"/>
          </a:p>
          <a:p>
            <a:pPr algn="ctr"/>
            <a:r>
              <a:rPr lang="nl-NL" b="1" dirty="0" err="1" smtClean="0"/>
              <a:t>L’écoute</a:t>
            </a:r>
            <a:endParaRPr lang="nl-NL" b="1" dirty="0" smtClean="0"/>
          </a:p>
          <a:p>
            <a:pPr algn="ctr"/>
            <a:r>
              <a:rPr lang="nl-NL" b="1" dirty="0" smtClean="0"/>
              <a:t>Raffinement de </a:t>
            </a:r>
            <a:r>
              <a:rPr lang="nl-NL" b="1" dirty="0" err="1" smtClean="0"/>
              <a:t>l’oreille</a:t>
            </a:r>
            <a:endParaRPr lang="nl-NL" b="1" dirty="0" smtClean="0"/>
          </a:p>
          <a:p>
            <a:pPr algn="ctr"/>
            <a:r>
              <a:rPr lang="nl-NL" b="1" dirty="0" err="1" smtClean="0"/>
              <a:t>Différentier</a:t>
            </a:r>
            <a:r>
              <a:rPr lang="nl-NL" b="1" dirty="0" smtClean="0"/>
              <a:t> les </a:t>
            </a:r>
            <a:r>
              <a:rPr lang="nl-NL" b="1" dirty="0" err="1" smtClean="0"/>
              <a:t>sons</a:t>
            </a:r>
            <a:endParaRPr lang="nl-NL" b="1" dirty="0" smtClean="0"/>
          </a:p>
          <a:p>
            <a:r>
              <a:rPr lang="nl-NL" b="1" dirty="0" err="1" smtClean="0"/>
              <a:t>Réproduction</a:t>
            </a:r>
            <a:r>
              <a:rPr lang="nl-NL" b="1" dirty="0" smtClean="0"/>
              <a:t> orale de   </a:t>
            </a:r>
          </a:p>
          <a:p>
            <a:r>
              <a:rPr lang="nl-NL" b="1" dirty="0"/>
              <a:t> </a:t>
            </a:r>
            <a:r>
              <a:rPr lang="nl-NL" b="1" dirty="0" smtClean="0"/>
              <a:t>     </a:t>
            </a:r>
            <a:r>
              <a:rPr lang="nl-NL" dirty="0" err="1" smtClean="0"/>
              <a:t>sons</a:t>
            </a:r>
            <a:r>
              <a:rPr lang="nl-NL" dirty="0" smtClean="0"/>
              <a:t>  -  </a:t>
            </a:r>
            <a:r>
              <a:rPr lang="nl-NL" dirty="0" err="1" smtClean="0"/>
              <a:t>couleurs</a:t>
            </a:r>
            <a:r>
              <a:rPr lang="nl-NL" dirty="0" smtClean="0"/>
              <a:t> </a:t>
            </a:r>
            <a:r>
              <a:rPr lang="nl-NL" dirty="0"/>
              <a:t>-</a:t>
            </a:r>
            <a:r>
              <a:rPr lang="nl-NL" dirty="0" smtClean="0"/>
              <a:t>   </a:t>
            </a:r>
          </a:p>
          <a:p>
            <a:r>
              <a:rPr lang="nl-NL" dirty="0"/>
              <a:t> </a:t>
            </a:r>
            <a:r>
              <a:rPr lang="nl-NL" dirty="0" smtClean="0"/>
              <a:t>      timbres </a:t>
            </a:r>
            <a:r>
              <a:rPr lang="nl-NL" dirty="0"/>
              <a:t>-</a:t>
            </a:r>
            <a:r>
              <a:rPr lang="nl-NL" dirty="0" smtClean="0"/>
              <a:t> ritmes -    </a:t>
            </a:r>
          </a:p>
          <a:p>
            <a:r>
              <a:rPr lang="nl-NL" dirty="0"/>
              <a:t> </a:t>
            </a:r>
            <a:r>
              <a:rPr lang="nl-NL" dirty="0" smtClean="0"/>
              <a:t>            </a:t>
            </a:r>
            <a:r>
              <a:rPr lang="nl-NL" dirty="0" err="1" smtClean="0"/>
              <a:t>tempos</a:t>
            </a:r>
            <a:r>
              <a:rPr lang="nl-NL" dirty="0" smtClean="0"/>
              <a:t> –</a:t>
            </a:r>
          </a:p>
          <a:p>
            <a:pPr algn="ctr"/>
            <a:r>
              <a:rPr lang="nl-NL" b="1" dirty="0" err="1" smtClean="0"/>
              <a:t>Réaction</a:t>
            </a:r>
            <a:r>
              <a:rPr lang="nl-NL" b="1" dirty="0" smtClean="0"/>
              <a:t> </a:t>
            </a:r>
          </a:p>
          <a:p>
            <a:pPr algn="ctr"/>
            <a:r>
              <a:rPr lang="nl-NL" b="1" dirty="0" err="1" smtClean="0"/>
              <a:t>Interaction</a:t>
            </a:r>
            <a:r>
              <a:rPr lang="nl-NL" b="1" dirty="0" smtClean="0"/>
              <a:t>  </a:t>
            </a:r>
            <a:r>
              <a:rPr lang="nl-NL" b="1" dirty="0" err="1" smtClean="0"/>
              <a:t>Coördination</a:t>
            </a:r>
            <a:endParaRPr lang="nl-NL" b="1" dirty="0" smtClean="0"/>
          </a:p>
          <a:p>
            <a:pPr algn="ctr"/>
            <a:r>
              <a:rPr lang="nl-NL" b="1" dirty="0" err="1" smtClean="0"/>
              <a:t>Co</a:t>
            </a:r>
            <a:r>
              <a:rPr lang="nl-NL" b="1" dirty="0" err="1" smtClean="0"/>
              <a:t>ö</a:t>
            </a:r>
            <a:r>
              <a:rPr lang="nl-NL" b="1" dirty="0" err="1" smtClean="0"/>
              <a:t>peration</a:t>
            </a:r>
            <a:endParaRPr lang="nl-NL" b="1" dirty="0" smtClean="0"/>
          </a:p>
          <a:p>
            <a:pPr algn="ctr"/>
            <a:r>
              <a:rPr lang="nl-NL" b="1" dirty="0" err="1" smtClean="0"/>
              <a:t>Interprétation</a:t>
            </a:r>
            <a:endParaRPr lang="nl-NL" b="1" dirty="0" smtClean="0"/>
          </a:p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427064" y="1676532"/>
            <a:ext cx="1278455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822746" y="3087688"/>
            <a:ext cx="763010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579464" y="4427192"/>
            <a:ext cx="1278455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32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158" y="274638"/>
            <a:ext cx="8349642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“I have a </a:t>
            </a:r>
            <a:r>
              <a:rPr lang="nl-NL" b="1" dirty="0" err="1" smtClean="0"/>
              <a:t>dream</a:t>
            </a:r>
            <a:r>
              <a:rPr lang="nl-NL" b="1" dirty="0" smtClean="0"/>
              <a:t>” </a:t>
            </a:r>
            <a:r>
              <a:rPr lang="nl-NL" b="1" dirty="0" err="1" smtClean="0"/>
              <a:t>avec</a:t>
            </a:r>
            <a:r>
              <a:rPr lang="nl-NL" b="1" dirty="0" smtClean="0"/>
              <a:t> et sans </a:t>
            </a:r>
            <a:r>
              <a:rPr lang="nl-NL" b="1" dirty="0" err="1" smtClean="0"/>
              <a:t>musique</a:t>
            </a:r>
            <a:endParaRPr lang="nl-NL" b="1" dirty="0"/>
          </a:p>
        </p:txBody>
      </p:sp>
      <p:pic>
        <p:nvPicPr>
          <p:cNvPr id="4" name="KINGROBO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0360" y="1421416"/>
            <a:ext cx="812800" cy="812800"/>
          </a:xfrm>
        </p:spPr>
      </p:pic>
      <p:pic>
        <p:nvPicPr>
          <p:cNvPr id="6" name="Afbeelding 5" descr="K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35" y="2340273"/>
            <a:ext cx="4711860" cy="289813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39814" y="5748212"/>
            <a:ext cx="8201244" cy="584776"/>
          </a:xfrm>
          <a:prstGeom prst="rect">
            <a:avLst/>
          </a:prstGeom>
          <a:solidFill>
            <a:srgbClr val="FAFF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It don't mean a thing if it </a:t>
            </a:r>
            <a:r>
              <a:rPr lang="en-US" sz="3200" b="1" dirty="0" err="1"/>
              <a:t>ain't</a:t>
            </a:r>
            <a:r>
              <a:rPr lang="en-US" sz="3200" b="1" dirty="0"/>
              <a:t> got that swing </a:t>
            </a:r>
            <a:endParaRPr lang="nl-NL" sz="3200" b="1" dirty="0"/>
          </a:p>
        </p:txBody>
      </p:sp>
      <p:pic>
        <p:nvPicPr>
          <p:cNvPr id="3" name="KING I have a drea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872" y="14176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sz="3600" b="1" dirty="0">
                <a:solidFill>
                  <a:srgbClr val="FF0000"/>
                </a:solidFill>
                <a:latin typeface="Calibri" charset="0"/>
              </a:rPr>
              <a:t>4 </a:t>
            </a:r>
            <a:r>
              <a:rPr lang="nl-BE" sz="3600" b="1" dirty="0" smtClean="0">
                <a:solidFill>
                  <a:srgbClr val="FF0000"/>
                </a:solidFill>
                <a:latin typeface="Calibri" charset="0"/>
              </a:rPr>
              <a:t>fois </a:t>
            </a:r>
            <a:r>
              <a:rPr lang="nl-BE" sz="3600" b="1" dirty="0">
                <a:solidFill>
                  <a:srgbClr val="FF0000"/>
                </a:solidFill>
                <a:latin typeface="Calibri" charset="0"/>
              </a:rPr>
              <a:t>“AHA” </a:t>
            </a:r>
            <a:r>
              <a:rPr lang="nl-NL" sz="3600" b="1" dirty="0" smtClean="0">
                <a:solidFill>
                  <a:srgbClr val="FF0000"/>
                </a:solidFill>
                <a:latin typeface="Calibri" charset="0"/>
              </a:rPr>
              <a:t>…</a:t>
            </a:r>
            <a:r>
              <a:rPr lang="nl-BE" sz="3600" b="1" dirty="0" smtClean="0">
                <a:solidFill>
                  <a:srgbClr val="FF0000"/>
                </a:solidFill>
                <a:latin typeface="Calibri" charset="0"/>
              </a:rPr>
              <a:t/>
            </a:r>
            <a:br>
              <a:rPr lang="nl-BE" sz="3600" b="1" dirty="0" smtClean="0">
                <a:solidFill>
                  <a:srgbClr val="FF0000"/>
                </a:solidFill>
                <a:latin typeface="Calibri" charset="0"/>
              </a:rPr>
            </a:br>
            <a:r>
              <a:rPr lang="nl-BE" sz="3600" b="1" dirty="0" smtClean="0">
                <a:latin typeface="Calibri" charset="0"/>
              </a:rPr>
              <a:t>et un merveilleux </a:t>
            </a:r>
            <a:r>
              <a:rPr lang="nl-BE" sz="3600" b="1" dirty="0">
                <a:solidFill>
                  <a:srgbClr val="0000FF"/>
                </a:solidFill>
                <a:latin typeface="Calibri" charset="0"/>
              </a:rPr>
              <a:t>CADEAU</a:t>
            </a:r>
            <a:endParaRPr lang="nl-NL" sz="36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9"/>
            <a:ext cx="8229600" cy="51555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nl-BE" sz="24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2400" b="1" dirty="0" smtClean="0">
                <a:latin typeface="Calibri" charset="0"/>
              </a:rPr>
              <a:t>Aha</a:t>
            </a:r>
            <a:r>
              <a:rPr lang="nl-BE" sz="2400" b="1" dirty="0">
                <a:latin typeface="Calibri" charset="0"/>
              </a:rPr>
              <a:t>, </a:t>
            </a:r>
            <a:r>
              <a:rPr lang="nl-BE" sz="2400" b="1" dirty="0" smtClean="0">
                <a:latin typeface="Calibri" charset="0"/>
              </a:rPr>
              <a:t>que c’est amusant une langue étrangère ! (bien-être)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BE" sz="2400" b="1" dirty="0">
                <a:latin typeface="Calibri" charset="0"/>
              </a:rPr>
              <a:t> </a:t>
            </a:r>
            <a:r>
              <a:rPr lang="nl-BE" sz="2400" b="1" dirty="0" smtClean="0">
                <a:latin typeface="Calibri" charset="0"/>
              </a:rPr>
              <a:t>    </a:t>
            </a:r>
            <a:endParaRPr lang="nl-BE" sz="2400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2400" b="1" dirty="0" smtClean="0">
                <a:latin typeface="Calibri" charset="0"/>
              </a:rPr>
              <a:t>Aha</a:t>
            </a:r>
            <a:r>
              <a:rPr lang="nl-BE" sz="2400" b="1" dirty="0">
                <a:latin typeface="Calibri" charset="0"/>
              </a:rPr>
              <a:t>, </a:t>
            </a:r>
            <a:r>
              <a:rPr lang="nl-BE" sz="2400" b="1" dirty="0" smtClean="0">
                <a:latin typeface="Calibri" charset="0"/>
              </a:rPr>
              <a:t>je réussis </a:t>
            </a:r>
            <a:r>
              <a:rPr lang="nl-BE" sz="2400" b="1" dirty="0">
                <a:latin typeface="Calibri" charset="0"/>
              </a:rPr>
              <a:t>! </a:t>
            </a:r>
            <a:r>
              <a:rPr lang="nl-BE" sz="2400" b="1" dirty="0" smtClean="0">
                <a:latin typeface="Calibri" charset="0"/>
              </a:rPr>
              <a:t>C</a:t>
            </a:r>
            <a:r>
              <a:rPr lang="nl-BE" sz="2400" b="1" dirty="0" smtClean="0">
                <a:latin typeface="Calibri" charset="0"/>
              </a:rPr>
              <a:t>a </a:t>
            </a:r>
            <a:r>
              <a:rPr lang="nl-BE" sz="2400" b="1" dirty="0" smtClean="0">
                <a:latin typeface="Calibri" charset="0"/>
              </a:rPr>
              <a:t>marche ! Yes I can. (confiance en soi,  courage, oser !</a:t>
            </a:r>
            <a:r>
              <a:rPr lang="nl-BE" sz="2400" b="1" dirty="0" smtClean="0">
                <a:latin typeface="Calibri" charset="0"/>
              </a:rPr>
              <a:t>) (Répéter, chanter, </a:t>
            </a:r>
            <a:r>
              <a:rPr lang="nl-NL" sz="2400" b="1" dirty="0" smtClean="0">
                <a:latin typeface="Calibri" charset="0"/>
              </a:rPr>
              <a:t>…)</a:t>
            </a:r>
            <a:endParaRPr lang="nl-BE" sz="2400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400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2400" b="1" dirty="0">
                <a:latin typeface="Calibri" charset="0"/>
              </a:rPr>
              <a:t>Aha, </a:t>
            </a:r>
            <a:r>
              <a:rPr lang="nl-BE" sz="2400" b="1" dirty="0" smtClean="0">
                <a:latin typeface="Calibri" charset="0"/>
              </a:rPr>
              <a:t>quand je réfléchis, je comprends !</a:t>
            </a:r>
            <a:endParaRPr lang="nl-BE" sz="2400" b="1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l-BE" sz="2400" b="1" dirty="0">
                <a:latin typeface="Calibri" charset="0"/>
              </a:rPr>
              <a:t> </a:t>
            </a:r>
            <a:r>
              <a:rPr lang="nl-BE" sz="2400" b="1" dirty="0" smtClean="0">
                <a:latin typeface="Calibri" charset="0"/>
              </a:rPr>
              <a:t>réfléchir + chercher la logique = trouver la signification !</a:t>
            </a:r>
            <a:endParaRPr lang="nl-BE" sz="2400" b="1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l-BE" sz="2400" b="1" dirty="0">
                <a:latin typeface="Calibri" charset="0"/>
              </a:rPr>
              <a:t> </a:t>
            </a:r>
            <a:r>
              <a:rPr lang="nl-BE" sz="2400" b="1" dirty="0" smtClean="0">
                <a:latin typeface="Calibri" charset="0"/>
              </a:rPr>
              <a:t>stimuler la volonté de réfléchir !</a:t>
            </a:r>
            <a:endParaRPr lang="nl-BE" sz="2400" b="1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l-BE" sz="2400" b="1" dirty="0">
                <a:latin typeface="Calibri" charset="0"/>
              </a:rPr>
              <a:t> </a:t>
            </a:r>
            <a:r>
              <a:rPr lang="nl-BE" sz="2400" b="1" dirty="0" smtClean="0">
                <a:latin typeface="Calibri" charset="0"/>
              </a:rPr>
              <a:t>ne pas deviner ! </a:t>
            </a:r>
            <a:r>
              <a:rPr lang="nl-BE" sz="2400" b="1" dirty="0">
                <a:latin typeface="Calibri" charset="0"/>
              </a:rPr>
              <a:t> </a:t>
            </a:r>
            <a:r>
              <a:rPr lang="nl-BE" sz="2400" b="1" dirty="0" smtClean="0">
                <a:latin typeface="Calibri" charset="0"/>
              </a:rPr>
              <a:t>(+ l’instituteur ne traduit pas !)</a:t>
            </a:r>
            <a:endParaRPr lang="nl-BE" sz="2400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400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2400" b="1" dirty="0">
                <a:latin typeface="Calibri" charset="0"/>
              </a:rPr>
              <a:t>Aha, </a:t>
            </a:r>
            <a:r>
              <a:rPr lang="nl-BE" sz="2400" b="1" dirty="0" smtClean="0">
                <a:latin typeface="Calibri" charset="0"/>
              </a:rPr>
              <a:t>c’est correct  </a:t>
            </a:r>
            <a:r>
              <a:rPr lang="nl-BE" sz="2400" b="1" dirty="0">
                <a:latin typeface="Calibri" charset="0"/>
              </a:rPr>
              <a:t>! </a:t>
            </a:r>
            <a:r>
              <a:rPr lang="nl-BE" sz="2400" b="1" dirty="0" smtClean="0">
                <a:latin typeface="Calibri" charset="0"/>
              </a:rPr>
              <a:t>(attitude: langage correct)</a:t>
            </a:r>
            <a:endParaRPr lang="nl-NL" sz="24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nl-BE" b="1" dirty="0" smtClean="0">
                <a:solidFill>
                  <a:srgbClr val="0000FF"/>
                </a:solidFill>
                <a:latin typeface="Calibri" charset="0"/>
              </a:rPr>
              <a:t>QUEL </a:t>
            </a:r>
            <a:r>
              <a:rPr lang="nl-BE" b="1" dirty="0">
                <a:solidFill>
                  <a:srgbClr val="0000FF"/>
                </a:solidFill>
                <a:latin typeface="Calibri" charset="0"/>
              </a:rPr>
              <a:t>CADEAU ???</a:t>
            </a:r>
            <a:endParaRPr lang="nl-NL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663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it-IT" b="1" dirty="0" smtClean="0"/>
          </a:p>
          <a:p>
            <a:r>
              <a:rPr lang="it-IT" b="1" dirty="0" smtClean="0">
                <a:solidFill>
                  <a:srgbClr val="0000FF"/>
                </a:solidFill>
              </a:rPr>
              <a:t>LES ENFANTS ACQUIENT DE MANIÈRE SPONTANÉE: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nl-BE" b="1" dirty="0" smtClean="0">
              <a:solidFill>
                <a:srgbClr val="0000FF"/>
              </a:solidFill>
              <a:ea typeface="+mn-ea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BE" b="1" dirty="0" smtClean="0">
                <a:solidFill>
                  <a:srgbClr val="0000FF"/>
                </a:solidFill>
                <a:ea typeface="+mn-ea"/>
              </a:rPr>
              <a:t>UN VOCABULAIRE DE BASE +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nl-BE" b="1" dirty="0" smtClean="0">
              <a:solidFill>
                <a:srgbClr val="0000FF"/>
              </a:solidFill>
              <a:ea typeface="+mn-ea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nl-BE" b="1" dirty="0" smtClean="0">
                <a:solidFill>
                  <a:srgbClr val="0000FF"/>
                </a:solidFill>
              </a:rPr>
              <a:t>DES STRUCTURES GRAMATICALES </a:t>
            </a:r>
            <a:endParaRPr lang="nl-NL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9653"/>
          </a:xfrm>
        </p:spPr>
        <p:txBody>
          <a:bodyPr>
            <a:noAutofit/>
          </a:bodyPr>
          <a:lstStyle/>
          <a:p>
            <a:pPr eaLnBrk="1" hangingPunct="1"/>
            <a:r>
              <a:rPr lang="nl-BE" sz="3600" b="1" dirty="0" smtClean="0">
                <a:latin typeface="Calibri" charset="0"/>
              </a:rPr>
              <a:t>Méthode basée sur un principe simple</a:t>
            </a:r>
            <a:endParaRPr lang="nl-NL" sz="3600" b="1" dirty="0">
              <a:latin typeface="Calibri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43669" y="834291"/>
            <a:ext cx="5545137" cy="504263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 dirty="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916238" y="882667"/>
            <a:ext cx="5976937" cy="528318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 dirty="0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916238" y="1112393"/>
            <a:ext cx="3234756" cy="476453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 b="1" dirty="0" smtClean="0"/>
          </a:p>
          <a:p>
            <a:pPr algn="ctr"/>
            <a:r>
              <a:rPr lang="nl-BE" b="1" dirty="0" smtClean="0"/>
              <a:t>Dans cette section </a:t>
            </a:r>
          </a:p>
          <a:p>
            <a:pPr algn="ctr"/>
            <a:r>
              <a:rPr lang="nl-NL" b="1" dirty="0" smtClean="0"/>
              <a:t>T</a:t>
            </a:r>
            <a:r>
              <a:rPr lang="nl-BE" b="1" dirty="0" smtClean="0"/>
              <a:t>ransversale</a:t>
            </a:r>
          </a:p>
          <a:p>
            <a:pPr algn="ctr"/>
            <a:r>
              <a:rPr lang="nl-NL" b="1" dirty="0"/>
              <a:t>l</a:t>
            </a:r>
            <a:r>
              <a:rPr lang="nl-BE" b="1" dirty="0" smtClean="0"/>
              <a:t>es mots, les phrases </a:t>
            </a:r>
          </a:p>
          <a:p>
            <a:pPr algn="ctr"/>
            <a:r>
              <a:rPr lang="nl-NL" b="1" dirty="0"/>
              <a:t>s</a:t>
            </a:r>
            <a:r>
              <a:rPr lang="nl-BE" b="1" dirty="0" smtClean="0"/>
              <a:t>e connectent au </a:t>
            </a:r>
          </a:p>
          <a:p>
            <a:pPr algn="ctr"/>
            <a:r>
              <a:rPr lang="nl-NL" b="1" dirty="0" smtClean="0"/>
              <a:t>c</a:t>
            </a:r>
            <a:r>
              <a:rPr lang="nl-BE" b="1" dirty="0" smtClean="0"/>
              <a:t>ontexte, </a:t>
            </a:r>
          </a:p>
          <a:p>
            <a:pPr algn="ctr"/>
            <a:r>
              <a:rPr lang="nl-BE" b="1" dirty="0" smtClean="0"/>
              <a:t>à la réalité</a:t>
            </a:r>
          </a:p>
          <a:p>
            <a:pPr algn="ctr"/>
            <a:r>
              <a:rPr lang="nl-NL" b="1" dirty="0" smtClean="0"/>
              <a:t>v</a:t>
            </a:r>
            <a:r>
              <a:rPr lang="nl-BE" b="1" dirty="0"/>
              <a:t>é</a:t>
            </a:r>
            <a:r>
              <a:rPr lang="nl-BE" b="1" dirty="0" smtClean="0"/>
              <a:t>cue </a:t>
            </a:r>
            <a:r>
              <a:rPr lang="nl-NL" b="1" dirty="0" smtClean="0"/>
              <a:t>… </a:t>
            </a:r>
            <a:endParaRPr lang="nl-BE" b="1" dirty="0"/>
          </a:p>
          <a:p>
            <a:pPr algn="ctr"/>
            <a:endParaRPr lang="nl-BE" b="1" dirty="0"/>
          </a:p>
          <a:p>
            <a:pPr algn="ctr"/>
            <a:endParaRPr lang="nl-BE" b="1" dirty="0"/>
          </a:p>
          <a:p>
            <a:pPr algn="ctr"/>
            <a:r>
              <a:rPr lang="nl-BE" b="1" dirty="0" smtClean="0"/>
              <a:t>La naissance </a:t>
            </a:r>
          </a:p>
          <a:p>
            <a:pPr algn="ctr"/>
            <a:r>
              <a:rPr lang="nl-BE" b="1" dirty="0" smtClean="0"/>
              <a:t>de la langue</a:t>
            </a:r>
            <a:endParaRPr lang="nl-BE" b="1" dirty="0"/>
          </a:p>
          <a:p>
            <a:pPr algn="ctr"/>
            <a:endParaRPr lang="nl-BE" b="1" dirty="0"/>
          </a:p>
          <a:p>
            <a:endParaRPr lang="nl-NL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80175" y="357346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b="1" dirty="0"/>
          </a:p>
        </p:txBody>
      </p:sp>
      <p:sp>
        <p:nvSpPr>
          <p:cNvPr id="12300" name="AutoShape 16"/>
          <p:cNvSpPr>
            <a:spLocks noChangeArrowheads="1"/>
          </p:cNvSpPr>
          <p:nvPr/>
        </p:nvSpPr>
        <p:spPr bwMode="auto">
          <a:xfrm rot="18731479">
            <a:off x="1727994" y="4590534"/>
            <a:ext cx="2376487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2302" name="AutoShape 18"/>
          <p:cNvSpPr>
            <a:spLocks noChangeArrowheads="1"/>
          </p:cNvSpPr>
          <p:nvPr/>
        </p:nvSpPr>
        <p:spPr bwMode="auto">
          <a:xfrm rot="13375627">
            <a:off x="4924449" y="4534154"/>
            <a:ext cx="2376488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1014629" y="1678027"/>
            <a:ext cx="19299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b="1" dirty="0" smtClean="0"/>
          </a:p>
          <a:p>
            <a:r>
              <a:rPr lang="nl-NL" sz="2400" b="1" dirty="0" smtClean="0"/>
              <a:t>CONTEXTE </a:t>
            </a:r>
            <a:r>
              <a:rPr lang="nl-NL" b="1" dirty="0" err="1" smtClean="0"/>
              <a:t>clair</a:t>
            </a:r>
            <a:endParaRPr lang="nl-NL" b="1" dirty="0" smtClean="0"/>
          </a:p>
          <a:p>
            <a:r>
              <a:rPr lang="nl-NL" b="1" dirty="0" err="1" smtClean="0"/>
              <a:t>riche</a:t>
            </a:r>
            <a:endParaRPr lang="nl-NL" b="1" dirty="0" smtClean="0"/>
          </a:p>
          <a:p>
            <a:r>
              <a:rPr lang="nl-NL" b="1" dirty="0" err="1"/>
              <a:t>q</a:t>
            </a:r>
            <a:r>
              <a:rPr lang="nl-NL" b="1" dirty="0" err="1" smtClean="0"/>
              <a:t>ui</a:t>
            </a:r>
            <a:r>
              <a:rPr lang="nl-NL" b="1" dirty="0" smtClean="0"/>
              <a:t> fait appel à </a:t>
            </a:r>
            <a:r>
              <a:rPr lang="nl-NL" b="1" dirty="0" err="1" smtClean="0"/>
              <a:t>tous</a:t>
            </a:r>
            <a:r>
              <a:rPr lang="nl-NL" b="1" dirty="0" smtClean="0"/>
              <a:t> les sens:</a:t>
            </a:r>
            <a:endParaRPr lang="nl-NL" b="1" dirty="0"/>
          </a:p>
          <a:p>
            <a:r>
              <a:rPr lang="nl-NL" b="1" dirty="0" smtClean="0"/>
              <a:t>    La vue</a:t>
            </a:r>
          </a:p>
          <a:p>
            <a:r>
              <a:rPr lang="nl-NL" b="1" dirty="0" smtClean="0"/>
              <a:t>    </a:t>
            </a:r>
            <a:r>
              <a:rPr lang="nl-NL" b="1" dirty="0" err="1" smtClean="0"/>
              <a:t>L’ouïe</a:t>
            </a:r>
            <a:endParaRPr lang="nl-NL" b="1" dirty="0" smtClean="0"/>
          </a:p>
          <a:p>
            <a:r>
              <a:rPr lang="nl-NL" b="1" dirty="0" smtClean="0"/>
              <a:t>    </a:t>
            </a:r>
            <a:r>
              <a:rPr lang="nl-NL" b="1" dirty="0" err="1" smtClean="0"/>
              <a:t>L’odorat</a:t>
            </a:r>
            <a:endParaRPr lang="nl-NL" b="1" dirty="0" smtClean="0"/>
          </a:p>
          <a:p>
            <a:r>
              <a:rPr lang="nl-NL" b="1" dirty="0" smtClean="0"/>
              <a:t>    Le goût</a:t>
            </a:r>
          </a:p>
          <a:p>
            <a:r>
              <a:rPr lang="nl-NL" b="1" dirty="0" smtClean="0"/>
              <a:t>    Le toucher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776378" y="1331310"/>
            <a:ext cx="16501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b="1" dirty="0" smtClean="0"/>
          </a:p>
          <a:p>
            <a:endParaRPr lang="nl-NL" sz="2400" b="1" dirty="0" smtClean="0"/>
          </a:p>
          <a:p>
            <a:endParaRPr lang="nl-NL" sz="2400" b="1" dirty="0" smtClean="0"/>
          </a:p>
          <a:p>
            <a:r>
              <a:rPr lang="nl-NL" sz="2400" b="1" dirty="0" smtClean="0"/>
              <a:t>SONS DE</a:t>
            </a:r>
          </a:p>
          <a:p>
            <a:r>
              <a:rPr lang="nl-NL" sz="2400" b="1" dirty="0" smtClean="0"/>
              <a:t>LANGAGE</a:t>
            </a:r>
            <a:endParaRPr lang="nl-NL" dirty="0" smtClean="0"/>
          </a:p>
          <a:p>
            <a:endParaRPr lang="nl-NL" b="1" dirty="0" smtClean="0"/>
          </a:p>
          <a:p>
            <a:r>
              <a:rPr lang="nl-NL" b="1" dirty="0" err="1" smtClean="0"/>
              <a:t>clairs</a:t>
            </a:r>
            <a:endParaRPr lang="nl-NL" b="1" dirty="0" smtClean="0"/>
          </a:p>
          <a:p>
            <a:endParaRPr lang="nl-NL" b="1" dirty="0" smtClean="0"/>
          </a:p>
          <a:p>
            <a:r>
              <a:rPr lang="nl-NL" b="1" dirty="0" smtClean="0"/>
              <a:t>riches</a:t>
            </a:r>
          </a:p>
          <a:p>
            <a:endParaRPr lang="nl-NL" b="1" dirty="0" smtClean="0"/>
          </a:p>
          <a:p>
            <a:r>
              <a:rPr lang="nl-NL" b="1" dirty="0" smtClean="0"/>
              <a:t>corrects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72897" y="1112393"/>
            <a:ext cx="516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30276" y="1331310"/>
            <a:ext cx="517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B</a:t>
            </a:r>
            <a:endParaRPr lang="nl-NL" sz="4800" b="1" dirty="0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6200000">
            <a:off x="4116997" y="5344910"/>
            <a:ext cx="911299" cy="485775"/>
          </a:xfrm>
          <a:prstGeom prst="rightArrow">
            <a:avLst>
              <a:gd name="adj1" fmla="val 50000"/>
              <a:gd name="adj2" fmla="val 122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2837793" y="5941063"/>
            <a:ext cx="3642382" cy="830997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00FF"/>
                </a:solidFill>
              </a:rPr>
              <a:t>BONNES CONDITIONS POUR SOUDER B à A</a:t>
            </a:r>
            <a:endParaRPr lang="nl-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9171"/>
            <a:ext cx="8229600" cy="330145"/>
          </a:xfrm>
        </p:spPr>
        <p:txBody>
          <a:bodyPr>
            <a:noAutofit/>
          </a:bodyPr>
          <a:lstStyle/>
          <a:p>
            <a:pPr eaLnBrk="1" hangingPunct="1"/>
            <a:r>
              <a:rPr lang="nl-BE" sz="3600" b="1" dirty="0" smtClean="0">
                <a:latin typeface="Calibri" charset="0"/>
              </a:rPr>
              <a:t>Trois conditions pour une bonne acquisation de langue</a:t>
            </a:r>
            <a:endParaRPr lang="nl-NL" sz="3600" b="1" dirty="0">
              <a:latin typeface="Calibri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7379"/>
            <a:ext cx="8229600" cy="546538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endParaRPr lang="nl-BE" sz="2400" b="1" dirty="0">
              <a:latin typeface="Calibri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nl-BE" sz="2400" b="1" dirty="0">
                <a:latin typeface="Calibri" charset="0"/>
              </a:rPr>
              <a:t>A/  </a:t>
            </a:r>
            <a:r>
              <a:rPr lang="nl-BE" sz="2400" b="1" dirty="0" smtClean="0">
                <a:latin typeface="Calibri" charset="0"/>
              </a:rPr>
              <a:t>L’enfant vit dans un contexte, monde d’expérience </a:t>
            </a:r>
            <a:endParaRPr lang="nl-BE" sz="2400" b="1" dirty="0">
              <a:latin typeface="Calibri" charset="0"/>
            </a:endParaRPr>
          </a:p>
          <a:p>
            <a:pPr lvl="2" eaLnBrk="1" hangingPunct="1">
              <a:lnSpc>
                <a:spcPct val="70000"/>
              </a:lnSpc>
            </a:pPr>
            <a:r>
              <a:rPr lang="nl-BE" sz="1800" b="1" dirty="0" smtClean="0">
                <a:latin typeface="Calibri" charset="0"/>
              </a:rPr>
              <a:t>Riche, varié, (non abondant !)</a:t>
            </a:r>
          </a:p>
          <a:p>
            <a:pPr lvl="2" eaLnBrk="1" hangingPunct="1">
              <a:lnSpc>
                <a:spcPct val="70000"/>
              </a:lnSpc>
            </a:pPr>
            <a:r>
              <a:rPr lang="nl-BE" sz="1800" b="1" dirty="0" smtClean="0">
                <a:latin typeface="Calibri" charset="0"/>
              </a:rPr>
              <a:t>Qui fait appel à tous les sens</a:t>
            </a:r>
            <a:endParaRPr lang="nl-BE" sz="1800" b="1" dirty="0">
              <a:latin typeface="Calibri" charset="0"/>
            </a:endParaRPr>
          </a:p>
          <a:p>
            <a:pPr lvl="2" eaLnBrk="1" hangingPunct="1">
              <a:lnSpc>
                <a:spcPct val="70000"/>
              </a:lnSpc>
            </a:pPr>
            <a:r>
              <a:rPr lang="nl-BE" sz="1800" b="1" dirty="0" smtClean="0">
                <a:latin typeface="Calibri" charset="0"/>
              </a:rPr>
              <a:t>Qui est clair et logique</a:t>
            </a:r>
            <a:endParaRPr lang="nl-BE" sz="1800" b="1" dirty="0">
              <a:latin typeface="Calibri" charset="0"/>
            </a:endParaRPr>
          </a:p>
          <a:p>
            <a:pPr lvl="2" eaLnBrk="1" hangingPunct="1">
              <a:lnSpc>
                <a:spcPct val="70000"/>
              </a:lnSpc>
            </a:pPr>
            <a:r>
              <a:rPr lang="nl-BE" sz="1800" b="1" dirty="0" smtClean="0">
                <a:latin typeface="Calibri" charset="0"/>
              </a:rPr>
              <a:t>Dans lequel il participe activement</a:t>
            </a:r>
            <a:endParaRPr lang="nl-BE" sz="1800" b="1" dirty="0">
              <a:latin typeface="Calibri" charset="0"/>
            </a:endParaRPr>
          </a:p>
          <a:p>
            <a:pPr lvl="2" eaLnBrk="1" hangingPunct="1">
              <a:lnSpc>
                <a:spcPct val="70000"/>
              </a:lnSpc>
              <a:buFontTx/>
              <a:buNone/>
            </a:pPr>
            <a:endParaRPr lang="nl-BE" sz="1800" b="1" dirty="0">
              <a:latin typeface="Calibri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nl-BE" sz="2400" b="1" dirty="0">
                <a:latin typeface="Calibri" charset="0"/>
              </a:rPr>
              <a:t>B/ </a:t>
            </a:r>
            <a:r>
              <a:rPr lang="nl-BE" sz="2400" b="1" dirty="0" smtClean="0">
                <a:latin typeface="Calibri" charset="0"/>
              </a:rPr>
              <a:t>L’enfant entend un langage:</a:t>
            </a:r>
          </a:p>
          <a:p>
            <a:pPr lvl="2">
              <a:lnSpc>
                <a:spcPct val="70000"/>
              </a:lnSpc>
            </a:pPr>
            <a:r>
              <a:rPr lang="nl-BE" sz="1800" b="1" dirty="0">
                <a:latin typeface="Calibri" charset="0"/>
              </a:rPr>
              <a:t>Clair - de bonne qualité - correcte</a:t>
            </a:r>
          </a:p>
          <a:p>
            <a:pPr lvl="2">
              <a:lnSpc>
                <a:spcPct val="70000"/>
              </a:lnSpc>
            </a:pPr>
            <a:r>
              <a:rPr lang="nl-BE" sz="1800" b="1" dirty="0">
                <a:latin typeface="Calibri" charset="0"/>
              </a:rPr>
              <a:t>Riche en variété   </a:t>
            </a:r>
            <a:r>
              <a:rPr lang="nl-BE" sz="1800" b="1" dirty="0" smtClean="0">
                <a:latin typeface="Calibri" charset="0"/>
              </a:rPr>
              <a:t>(vocabulaire, intonation</a:t>
            </a:r>
            <a:r>
              <a:rPr lang="nl-BE" sz="1800" b="1" dirty="0">
                <a:latin typeface="Calibri" charset="0"/>
              </a:rPr>
              <a:t>, </a:t>
            </a:r>
            <a:r>
              <a:rPr lang="nl-BE" sz="1800" b="1" dirty="0" smtClean="0">
                <a:latin typeface="Calibri" charset="0"/>
              </a:rPr>
              <a:t>ritme </a:t>
            </a:r>
            <a:r>
              <a:rPr lang="nl-NL" sz="1800" b="1" dirty="0" smtClean="0">
                <a:latin typeface="Calibri" charset="0"/>
              </a:rPr>
              <a:t>… </a:t>
            </a:r>
            <a:r>
              <a:rPr lang="nl-BE" sz="1800" b="1" dirty="0" smtClean="0">
                <a:latin typeface="Calibri" charset="0"/>
              </a:rPr>
              <a:t>)</a:t>
            </a:r>
            <a:endParaRPr lang="nl-BE" sz="1800" b="1" dirty="0">
              <a:latin typeface="Calibri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nl-BE" sz="2400" b="1" dirty="0">
              <a:latin typeface="Calibri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nl-BE" sz="2400" b="1" dirty="0" smtClean="0">
                <a:latin typeface="Calibri" charset="0"/>
              </a:rPr>
              <a:t>C/ </a:t>
            </a:r>
            <a:r>
              <a:rPr lang="nl-BE" sz="2400" b="1" dirty="0" smtClean="0">
                <a:solidFill>
                  <a:srgbClr val="0000FF"/>
                </a:solidFill>
                <a:latin typeface="Calibri" charset="0"/>
              </a:rPr>
              <a:t>Une bonne colle, bonne glu pour souder B à A :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nl-BE" sz="2000" b="1" dirty="0" smtClean="0">
                <a:latin typeface="Calibri" charset="0"/>
              </a:rPr>
              <a:t>Répétition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nl-BE" sz="2000" b="1" dirty="0" smtClean="0">
                <a:latin typeface="Calibri" charset="0"/>
              </a:rPr>
              <a:t>Paraphrase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nl-BE" sz="2000" b="1" dirty="0" smtClean="0">
                <a:latin typeface="Calibri" charset="0"/>
              </a:rPr>
              <a:t>Soutien extra verbal:</a:t>
            </a:r>
          </a:p>
          <a:p>
            <a:pPr lvl="2">
              <a:lnSpc>
                <a:spcPct val="70000"/>
              </a:lnSpc>
              <a:buFontTx/>
              <a:buChar char="•"/>
            </a:pPr>
            <a:r>
              <a:rPr lang="nl-NL" sz="1600" b="1" dirty="0" smtClean="0">
                <a:latin typeface="Calibri" charset="0"/>
              </a:rPr>
              <a:t>M</a:t>
            </a:r>
            <a:r>
              <a:rPr lang="nl-BE" sz="1600" b="1" dirty="0" smtClean="0">
                <a:latin typeface="Calibri" charset="0"/>
              </a:rPr>
              <a:t>ime</a:t>
            </a:r>
          </a:p>
          <a:p>
            <a:pPr lvl="2">
              <a:lnSpc>
                <a:spcPct val="70000"/>
              </a:lnSpc>
              <a:buFontTx/>
              <a:buChar char="•"/>
            </a:pPr>
            <a:r>
              <a:rPr lang="nl-NL" sz="1600" b="1" dirty="0" smtClean="0">
                <a:latin typeface="Calibri" charset="0"/>
              </a:rPr>
              <a:t>L</a:t>
            </a:r>
            <a:r>
              <a:rPr lang="nl-BE" sz="1600" b="1" dirty="0" smtClean="0">
                <a:latin typeface="Calibri" charset="0"/>
              </a:rPr>
              <a:t>agage corporel</a:t>
            </a:r>
          </a:p>
          <a:p>
            <a:pPr lvl="2">
              <a:lnSpc>
                <a:spcPct val="70000"/>
              </a:lnSpc>
              <a:buFontTx/>
              <a:buChar char="•"/>
            </a:pPr>
            <a:r>
              <a:rPr lang="nl-BE" sz="1600" b="1" dirty="0" smtClean="0">
                <a:latin typeface="Calibri" charset="0"/>
              </a:rPr>
              <a:t>Drame</a:t>
            </a:r>
          </a:p>
          <a:p>
            <a:pPr lvl="2">
              <a:lnSpc>
                <a:spcPct val="70000"/>
              </a:lnSpc>
              <a:buFontTx/>
              <a:buChar char="•"/>
            </a:pPr>
            <a:r>
              <a:rPr lang="nl-BE" sz="2800" b="1" dirty="0" smtClean="0">
                <a:solidFill>
                  <a:srgbClr val="FF0000"/>
                </a:solidFill>
                <a:latin typeface="Calibri" charset="0"/>
              </a:rPr>
              <a:t>MUSIQUE !!!!!!!</a:t>
            </a:r>
          </a:p>
          <a:p>
            <a:pPr lvl="2">
              <a:lnSpc>
                <a:spcPct val="70000"/>
              </a:lnSpc>
              <a:buFontTx/>
              <a:buChar char="•"/>
            </a:pPr>
            <a:endParaRPr lang="nl-BE" sz="1600" b="1" dirty="0" smtClean="0">
              <a:latin typeface="Calibri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nl-BE" sz="24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741"/>
          </a:xfrm>
        </p:spPr>
        <p:txBody>
          <a:bodyPr>
            <a:normAutofit fontScale="90000"/>
          </a:bodyPr>
          <a:lstStyle/>
          <a:p>
            <a:r>
              <a:rPr lang="nl-NL" sz="3600" b="1" dirty="0" err="1" smtClean="0">
                <a:solidFill>
                  <a:srgbClr val="0000FF"/>
                </a:solidFill>
              </a:rPr>
              <a:t>Ohlala</a:t>
            </a:r>
            <a:r>
              <a:rPr lang="nl-NL" sz="3600" b="1" dirty="0" smtClean="0">
                <a:solidFill>
                  <a:srgbClr val="0000FF"/>
                </a:solidFill>
              </a:rPr>
              <a:t> </a:t>
            </a:r>
            <a:r>
              <a:rPr lang="nl-NL" sz="3600" b="1" dirty="0">
                <a:solidFill>
                  <a:srgbClr val="0000FF"/>
                </a:solidFill>
              </a:rPr>
              <a:t>(M3, P1, P2</a:t>
            </a:r>
            <a:r>
              <a:rPr lang="nl-NL" sz="3600" b="1" dirty="0" smtClean="0">
                <a:solidFill>
                  <a:srgbClr val="0000FF"/>
                </a:solidFill>
              </a:rPr>
              <a:t>)   =    7 </a:t>
            </a:r>
            <a:r>
              <a:rPr lang="nl-NL" sz="3600" b="1" dirty="0" err="1" smtClean="0">
                <a:solidFill>
                  <a:srgbClr val="0000FF"/>
                </a:solidFill>
              </a:rPr>
              <a:t>thèmes</a:t>
            </a:r>
            <a:r>
              <a:rPr lang="nl-NL" sz="3600" b="1" dirty="0" smtClean="0">
                <a:solidFill>
                  <a:srgbClr val="0000FF"/>
                </a:solidFill>
              </a:rPr>
              <a:t> 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16001"/>
            <a:ext cx="8229600" cy="5120934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 smtClean="0"/>
              <a:t>1/ </a:t>
            </a:r>
            <a:r>
              <a:rPr lang="nl-NL" b="1" dirty="0" err="1" smtClean="0"/>
              <a:t>Créer</a:t>
            </a:r>
            <a:r>
              <a:rPr lang="nl-NL" b="1" dirty="0" smtClean="0"/>
              <a:t> </a:t>
            </a:r>
            <a:r>
              <a:rPr lang="nl-NL" b="1" dirty="0" err="1" smtClean="0"/>
              <a:t>un</a:t>
            </a:r>
            <a:r>
              <a:rPr lang="nl-NL" b="1" dirty="0" smtClean="0"/>
              <a:t> </a:t>
            </a:r>
            <a:r>
              <a:rPr lang="nl-NL" b="1" dirty="0" err="1" smtClean="0"/>
              <a:t>contexte</a:t>
            </a:r>
            <a:r>
              <a:rPr lang="nl-NL" b="1" dirty="0" smtClean="0"/>
              <a:t> </a:t>
            </a:r>
            <a:r>
              <a:rPr lang="nl-NL" b="1" dirty="0" err="1" smtClean="0"/>
              <a:t>clair</a:t>
            </a:r>
            <a:r>
              <a:rPr lang="nl-NL" b="1" dirty="0" smtClean="0"/>
              <a:t> </a:t>
            </a:r>
          </a:p>
          <a:p>
            <a:pPr lvl="2"/>
            <a:r>
              <a:rPr lang="nl-NL" sz="2700" b="1" dirty="0" smtClean="0"/>
              <a:t>(accent </a:t>
            </a:r>
            <a:r>
              <a:rPr lang="nl-NL" sz="2700" b="1" dirty="0" err="1" smtClean="0"/>
              <a:t>sur</a:t>
            </a:r>
            <a:r>
              <a:rPr lang="nl-NL" sz="2700" b="1" dirty="0" smtClean="0"/>
              <a:t> les mots </a:t>
            </a:r>
            <a:r>
              <a:rPr lang="nl-NL" sz="2700" b="1" dirty="0" err="1" smtClean="0"/>
              <a:t>cléfs</a:t>
            </a:r>
            <a:r>
              <a:rPr lang="nl-NL" sz="2700" b="1" dirty="0" smtClean="0"/>
              <a:t>)</a:t>
            </a:r>
          </a:p>
          <a:p>
            <a:pPr lvl="1"/>
            <a:endParaRPr lang="nl-NL" sz="1600" b="1" dirty="0" smtClean="0"/>
          </a:p>
          <a:p>
            <a:r>
              <a:rPr lang="nl-NL" b="1" dirty="0" smtClean="0"/>
              <a:t>2/ </a:t>
            </a:r>
            <a:r>
              <a:rPr lang="nl-NL" b="1" dirty="0" err="1" smtClean="0"/>
              <a:t>Raconter</a:t>
            </a:r>
            <a:r>
              <a:rPr lang="nl-NL" b="1" dirty="0" smtClean="0"/>
              <a:t> </a:t>
            </a:r>
            <a:r>
              <a:rPr lang="nl-NL" b="1" dirty="0" err="1" smtClean="0"/>
              <a:t>l’histoire</a:t>
            </a:r>
            <a:r>
              <a:rPr lang="nl-NL" b="1" dirty="0" smtClean="0"/>
              <a:t> </a:t>
            </a:r>
            <a:r>
              <a:rPr lang="nl-NL" b="1" dirty="0" err="1" smtClean="0"/>
              <a:t>illustrée</a:t>
            </a:r>
            <a:r>
              <a:rPr lang="nl-NL" b="1" dirty="0" smtClean="0"/>
              <a:t> en </a:t>
            </a:r>
            <a:r>
              <a:rPr lang="nl-NL" b="1" dirty="0" err="1"/>
              <a:t>n</a:t>
            </a:r>
            <a:r>
              <a:rPr lang="nl-NL" b="1" dirty="0" err="1" smtClean="0"/>
              <a:t>éerlandais</a:t>
            </a:r>
            <a:r>
              <a:rPr lang="nl-NL" b="1" dirty="0" smtClean="0"/>
              <a:t> +</a:t>
            </a:r>
            <a:r>
              <a:rPr lang="nl-NL" b="1" dirty="0" smtClean="0">
                <a:solidFill>
                  <a:srgbClr val="008000"/>
                </a:solidFill>
              </a:rPr>
              <a:t>FLONFLON</a:t>
            </a:r>
          </a:p>
          <a:p>
            <a:pPr lvl="1"/>
            <a:r>
              <a:rPr lang="nl-NL" b="1" dirty="0" smtClean="0"/>
              <a:t>(6 </a:t>
            </a:r>
            <a:r>
              <a:rPr lang="nl-NL" b="1" dirty="0" err="1" smtClean="0"/>
              <a:t>illustrations</a:t>
            </a:r>
            <a:r>
              <a:rPr lang="nl-NL" b="1" dirty="0" smtClean="0"/>
              <a:t>) (accent </a:t>
            </a:r>
            <a:r>
              <a:rPr lang="nl-NL" b="1" dirty="0" err="1" smtClean="0"/>
              <a:t>sur</a:t>
            </a:r>
            <a:r>
              <a:rPr lang="nl-NL" b="1" dirty="0" smtClean="0"/>
              <a:t> les mots </a:t>
            </a:r>
            <a:r>
              <a:rPr lang="nl-NL" b="1" dirty="0" err="1" smtClean="0"/>
              <a:t>cléfs</a:t>
            </a:r>
            <a:r>
              <a:rPr lang="nl-NL" b="1" dirty="0" smtClean="0"/>
              <a:t> = </a:t>
            </a:r>
            <a:r>
              <a:rPr lang="nl-NL" b="1" dirty="0" smtClean="0">
                <a:solidFill>
                  <a:srgbClr val="FF0000"/>
                </a:solidFill>
              </a:rPr>
              <a:t>mots </a:t>
            </a:r>
            <a:r>
              <a:rPr lang="nl-NL" b="1" dirty="0" err="1" smtClean="0">
                <a:solidFill>
                  <a:srgbClr val="FF0000"/>
                </a:solidFill>
              </a:rPr>
              <a:t>autocollants</a:t>
            </a:r>
            <a:r>
              <a:rPr lang="nl-NL" b="1" dirty="0" smtClean="0"/>
              <a:t>)</a:t>
            </a:r>
          </a:p>
          <a:p>
            <a:pPr lvl="1"/>
            <a:endParaRPr lang="nl-NL" b="1" dirty="0" smtClean="0"/>
          </a:p>
          <a:p>
            <a:r>
              <a:rPr lang="nl-NL" b="1" dirty="0" smtClean="0"/>
              <a:t>3/ </a:t>
            </a:r>
            <a:r>
              <a:rPr lang="nl-NL" b="1" dirty="0" err="1" smtClean="0"/>
              <a:t>Apprendre</a:t>
            </a:r>
            <a:r>
              <a:rPr lang="nl-NL" b="1" dirty="0" smtClean="0"/>
              <a:t> la chanson </a:t>
            </a:r>
            <a:r>
              <a:rPr lang="nl-NL" b="1" dirty="0" err="1" smtClean="0"/>
              <a:t>avec</a:t>
            </a:r>
            <a:r>
              <a:rPr lang="nl-NL" b="1" dirty="0" smtClean="0"/>
              <a:t> les mots </a:t>
            </a:r>
            <a:r>
              <a:rPr lang="nl-NL" b="1" dirty="0" err="1" smtClean="0"/>
              <a:t>cléfs</a:t>
            </a:r>
            <a:r>
              <a:rPr lang="nl-NL" b="1" dirty="0" smtClean="0"/>
              <a:t> ,   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          </a:t>
            </a:r>
            <a:r>
              <a:rPr lang="nl-NL" b="1" dirty="0" err="1" smtClean="0">
                <a:solidFill>
                  <a:srgbClr val="FF0000"/>
                </a:solidFill>
              </a:rPr>
              <a:t>autocollants</a:t>
            </a:r>
            <a:r>
              <a:rPr lang="nl-NL" b="1" dirty="0" smtClean="0">
                <a:solidFill>
                  <a:srgbClr val="FF0000"/>
                </a:solidFill>
              </a:rPr>
              <a:t> ! + </a:t>
            </a:r>
            <a:r>
              <a:rPr lang="nl-NL" b="1" dirty="0" smtClean="0"/>
              <a:t>FLONFLON</a:t>
            </a:r>
          </a:p>
          <a:p>
            <a:pPr lvl="1"/>
            <a:r>
              <a:rPr lang="nl-NL" b="1" dirty="0" smtClean="0"/>
              <a:t>Mots </a:t>
            </a:r>
            <a:r>
              <a:rPr lang="nl-NL" b="1" dirty="0" err="1" smtClean="0"/>
              <a:t>transparents</a:t>
            </a:r>
            <a:endParaRPr lang="nl-NL" b="1" dirty="0" smtClean="0"/>
          </a:p>
          <a:p>
            <a:pPr lvl="1"/>
            <a:r>
              <a:rPr lang="nl-NL" b="1" dirty="0" err="1" smtClean="0">
                <a:solidFill>
                  <a:srgbClr val="FF0000"/>
                </a:solidFill>
              </a:rPr>
              <a:t>Musique</a:t>
            </a:r>
            <a:r>
              <a:rPr lang="nl-NL" b="1" dirty="0" smtClean="0">
                <a:solidFill>
                  <a:srgbClr val="FF0000"/>
                </a:solidFill>
              </a:rPr>
              <a:t> excellente !!! (de </a:t>
            </a:r>
            <a:r>
              <a:rPr lang="nl-NL" b="1" dirty="0" err="1" smtClean="0">
                <a:solidFill>
                  <a:srgbClr val="FF0000"/>
                </a:solidFill>
              </a:rPr>
              <a:t>vraies</a:t>
            </a:r>
            <a:r>
              <a:rPr lang="nl-NL" b="1" dirty="0" smtClean="0">
                <a:solidFill>
                  <a:srgbClr val="FF0000"/>
                </a:solidFill>
              </a:rPr>
              <a:t> chansons)</a:t>
            </a:r>
          </a:p>
          <a:p>
            <a:pPr lvl="1"/>
            <a:r>
              <a:rPr lang="nl-NL" b="1" dirty="0" err="1" smtClean="0"/>
              <a:t>Chant</a:t>
            </a:r>
            <a:r>
              <a:rPr lang="nl-NL" b="1" dirty="0" smtClean="0"/>
              <a:t> </a:t>
            </a:r>
            <a:r>
              <a:rPr lang="nl-NL" b="1" dirty="0" err="1" smtClean="0"/>
              <a:t>clair</a:t>
            </a:r>
            <a:r>
              <a:rPr lang="nl-NL" b="1" dirty="0" smtClean="0"/>
              <a:t> et </a:t>
            </a:r>
            <a:r>
              <a:rPr lang="nl-NL" b="1" dirty="0" err="1" smtClean="0"/>
              <a:t>aimable</a:t>
            </a:r>
            <a:endParaRPr lang="nl-NL" b="1" dirty="0" smtClean="0"/>
          </a:p>
          <a:p>
            <a:pPr marL="457200" lvl="1" indent="0">
              <a:buNone/>
            </a:pPr>
            <a:endParaRPr lang="nl-NL" b="1" dirty="0" smtClean="0"/>
          </a:p>
          <a:p>
            <a:r>
              <a:rPr lang="nl-NL" b="1" dirty="0" smtClean="0"/>
              <a:t>4/ </a:t>
            </a:r>
            <a:r>
              <a:rPr lang="nl-NL" b="1" dirty="0" err="1" smtClean="0"/>
              <a:t>Une</a:t>
            </a:r>
            <a:r>
              <a:rPr lang="nl-NL" b="1" dirty="0" smtClean="0"/>
              <a:t> </a:t>
            </a:r>
            <a:r>
              <a:rPr lang="nl-NL" b="1" dirty="0" err="1" smtClean="0"/>
              <a:t>ou</a:t>
            </a:r>
            <a:r>
              <a:rPr lang="nl-NL" b="1" dirty="0" smtClean="0"/>
              <a:t> deux </a:t>
            </a:r>
            <a:r>
              <a:rPr lang="nl-NL" b="1" dirty="0" err="1" smtClean="0"/>
              <a:t>activités</a:t>
            </a:r>
            <a:r>
              <a:rPr lang="nl-NL" b="1" dirty="0" smtClean="0"/>
              <a:t> </a:t>
            </a:r>
            <a:r>
              <a:rPr lang="nl-NL" b="1" dirty="0" err="1" smtClean="0"/>
              <a:t>artistiques</a:t>
            </a:r>
            <a:r>
              <a:rPr lang="nl-NL" b="1" dirty="0" smtClean="0"/>
              <a:t> </a:t>
            </a:r>
          </a:p>
          <a:p>
            <a:pPr lvl="2"/>
            <a:r>
              <a:rPr lang="nl-NL" b="1" dirty="0" err="1" smtClean="0"/>
              <a:t>drame</a:t>
            </a:r>
            <a:r>
              <a:rPr lang="nl-NL" b="1" dirty="0" smtClean="0"/>
              <a:t> - danse - dessin …</a:t>
            </a:r>
          </a:p>
          <a:p>
            <a:pPr lvl="2"/>
            <a:r>
              <a:rPr lang="nl-NL" b="1" dirty="0" err="1" smtClean="0"/>
              <a:t>Jeux</a:t>
            </a:r>
            <a:r>
              <a:rPr lang="nl-NL" b="1" dirty="0" smtClean="0"/>
              <a:t> de </a:t>
            </a:r>
            <a:r>
              <a:rPr lang="nl-NL" b="1" dirty="0" err="1" smtClean="0"/>
              <a:t>société</a:t>
            </a:r>
            <a:endParaRPr lang="nl-NL" b="1" dirty="0" smtClean="0"/>
          </a:p>
          <a:p>
            <a:pPr lvl="2"/>
            <a:endParaRPr lang="nl-NL" b="1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Afbeelding 4" descr="Flonfl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68" y="3344965"/>
            <a:ext cx="2303912" cy="3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4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58716"/>
            <a:ext cx="8229600" cy="576744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5/ Petit </a:t>
            </a:r>
            <a:r>
              <a:rPr lang="nl-NL" b="1" dirty="0" err="1"/>
              <a:t>texte</a:t>
            </a:r>
            <a:r>
              <a:rPr lang="nl-NL" b="1" dirty="0"/>
              <a:t> </a:t>
            </a:r>
            <a:r>
              <a:rPr lang="nl-NL" b="1" dirty="0" err="1"/>
              <a:t>français</a:t>
            </a:r>
            <a:r>
              <a:rPr lang="nl-NL" b="1" dirty="0"/>
              <a:t> de </a:t>
            </a:r>
            <a:r>
              <a:rPr lang="nl-NL" b="1" dirty="0" err="1"/>
              <a:t>quelques</a:t>
            </a:r>
            <a:r>
              <a:rPr lang="nl-NL" b="1" dirty="0"/>
              <a:t> </a:t>
            </a:r>
            <a:r>
              <a:rPr lang="nl-NL" b="1" dirty="0" err="1"/>
              <a:t>lignes</a:t>
            </a:r>
            <a:r>
              <a:rPr lang="nl-NL" b="1" dirty="0"/>
              <a:t> à </a:t>
            </a:r>
            <a:r>
              <a:rPr lang="nl-NL" b="1" dirty="0" smtClean="0"/>
              <a:t>  </a:t>
            </a:r>
          </a:p>
          <a:p>
            <a:pPr marL="0" indent="0">
              <a:buNone/>
            </a:pPr>
            <a:r>
              <a:rPr lang="nl-NL" b="1" dirty="0" smtClean="0"/>
              <a:t>         </a:t>
            </a:r>
            <a:r>
              <a:rPr lang="nl-NL" b="1" dirty="0" err="1" smtClean="0"/>
              <a:t>côté</a:t>
            </a:r>
            <a:r>
              <a:rPr lang="nl-NL" b="1" dirty="0" smtClean="0"/>
              <a:t> de </a:t>
            </a:r>
            <a:r>
              <a:rPr lang="nl-NL" b="1" dirty="0" err="1"/>
              <a:t>chaque</a:t>
            </a:r>
            <a:r>
              <a:rPr lang="nl-NL" b="1" dirty="0"/>
              <a:t> dessin. (</a:t>
            </a:r>
            <a:r>
              <a:rPr lang="nl-NL" b="1" dirty="0" err="1"/>
              <a:t>lu</a:t>
            </a:r>
            <a:r>
              <a:rPr lang="nl-NL" b="1" dirty="0"/>
              <a:t> par </a:t>
            </a:r>
            <a:r>
              <a:rPr lang="nl-NL" b="1" dirty="0" err="1"/>
              <a:t>un</a:t>
            </a:r>
            <a:r>
              <a:rPr lang="nl-NL" b="1" dirty="0"/>
              <a:t> adulte </a:t>
            </a:r>
            <a:r>
              <a:rPr lang="nl-NL" b="1" dirty="0" smtClean="0"/>
              <a:t> 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</a:t>
            </a:r>
            <a:r>
              <a:rPr lang="nl-NL" b="1" dirty="0" err="1" smtClean="0"/>
              <a:t>ou</a:t>
            </a:r>
            <a:r>
              <a:rPr lang="nl-NL" b="1" dirty="0" smtClean="0"/>
              <a:t> </a:t>
            </a:r>
            <a:r>
              <a:rPr lang="nl-NL" b="1" dirty="0" err="1"/>
              <a:t>l’enfant</a:t>
            </a:r>
            <a:r>
              <a:rPr lang="nl-NL" b="1" dirty="0" smtClean="0"/>
              <a:t>) + </a:t>
            </a:r>
            <a:r>
              <a:rPr lang="nl-NL" b="1" dirty="0" smtClean="0">
                <a:solidFill>
                  <a:srgbClr val="FF0000"/>
                </a:solidFill>
              </a:rPr>
              <a:t>mots </a:t>
            </a:r>
            <a:r>
              <a:rPr lang="nl-NL" b="1" dirty="0" err="1" smtClean="0">
                <a:solidFill>
                  <a:srgbClr val="FF0000"/>
                </a:solidFill>
              </a:rPr>
              <a:t>cléfs</a:t>
            </a:r>
            <a:r>
              <a:rPr lang="nl-NL" b="1" dirty="0" smtClean="0">
                <a:solidFill>
                  <a:srgbClr val="FF0000"/>
                </a:solidFill>
              </a:rPr>
              <a:t> !!!</a:t>
            </a: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b="1" dirty="0"/>
          </a:p>
          <a:p>
            <a:r>
              <a:rPr lang="nl-NL" b="1" dirty="0"/>
              <a:t>6/ CD ROM </a:t>
            </a:r>
            <a:r>
              <a:rPr lang="nl-NL" b="1" dirty="0" smtClean="0"/>
              <a:t>(jeu memo </a:t>
            </a:r>
            <a:r>
              <a:rPr lang="nl-NL" b="1" dirty="0"/>
              <a:t>… et </a:t>
            </a:r>
            <a:r>
              <a:rPr lang="nl-NL" b="1" dirty="0" err="1"/>
              <a:t>autres</a:t>
            </a:r>
            <a:r>
              <a:rPr lang="nl-NL" b="1" dirty="0"/>
              <a:t> ) </a:t>
            </a:r>
          </a:p>
          <a:p>
            <a:endParaRPr lang="nl-NL" b="1" dirty="0"/>
          </a:p>
          <a:p>
            <a:r>
              <a:rPr lang="nl-NL" b="1" dirty="0"/>
              <a:t>7/ Internet : </a:t>
            </a:r>
            <a:r>
              <a:rPr lang="nl-NL" b="1" dirty="0" smtClean="0"/>
              <a:t>BINGEL (</a:t>
            </a:r>
            <a:r>
              <a:rPr lang="nl-NL" b="1" dirty="0" err="1" smtClean="0"/>
              <a:t>jeux</a:t>
            </a:r>
            <a:r>
              <a:rPr lang="nl-NL" b="1" dirty="0" smtClean="0"/>
              <a:t> </a:t>
            </a:r>
            <a:r>
              <a:rPr lang="nl-NL" b="1" dirty="0" err="1" smtClean="0"/>
              <a:t>interactifs</a:t>
            </a:r>
            <a:r>
              <a:rPr lang="nl-NL" b="1" dirty="0" smtClean="0"/>
              <a:t>)</a:t>
            </a:r>
            <a:endParaRPr lang="nl-NL" b="1" dirty="0"/>
          </a:p>
          <a:p>
            <a:endParaRPr lang="nl-NL" b="1" dirty="0"/>
          </a:p>
          <a:p>
            <a:r>
              <a:rPr lang="nl-NL" b="1" dirty="0"/>
              <a:t>8/ Petit cahier </a:t>
            </a:r>
            <a:r>
              <a:rPr lang="nl-NL" b="1" dirty="0" err="1"/>
              <a:t>avec</a:t>
            </a:r>
            <a:r>
              <a:rPr lang="nl-NL" b="1" dirty="0"/>
              <a:t> </a:t>
            </a:r>
            <a:r>
              <a:rPr lang="nl-NL" b="1" dirty="0" err="1"/>
              <a:t>l’histoire</a:t>
            </a:r>
            <a:r>
              <a:rPr lang="nl-NL" b="1" dirty="0"/>
              <a:t>, la chanson,  </a:t>
            </a:r>
            <a:r>
              <a:rPr lang="nl-NL" b="1" dirty="0" smtClean="0"/>
              <a:t> 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images </a:t>
            </a:r>
            <a:r>
              <a:rPr lang="nl-NL" b="1" dirty="0"/>
              <a:t>des mots </a:t>
            </a:r>
            <a:r>
              <a:rPr lang="nl-NL" b="1" dirty="0" err="1"/>
              <a:t>cléfs</a:t>
            </a:r>
            <a:r>
              <a:rPr lang="nl-NL" b="1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00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5172"/>
            <a:ext cx="8229600" cy="455449"/>
          </a:xfrm>
        </p:spPr>
        <p:txBody>
          <a:bodyPr>
            <a:normAutofit fontScale="90000"/>
          </a:bodyPr>
          <a:lstStyle/>
          <a:p>
            <a:r>
              <a:rPr lang="nl-NL" sz="3600" b="1" dirty="0" err="1" smtClean="0">
                <a:solidFill>
                  <a:srgbClr val="0000FF"/>
                </a:solidFill>
              </a:rPr>
              <a:t>Ohlala</a:t>
            </a:r>
            <a:r>
              <a:rPr lang="nl-NL" sz="3600" b="1" dirty="0">
                <a:solidFill>
                  <a:srgbClr val="0000FF"/>
                </a:solidFill>
              </a:rPr>
              <a:t>  (P3, P4</a:t>
            </a:r>
            <a:r>
              <a:rPr lang="nl-NL" sz="3600" b="1" dirty="0" smtClean="0">
                <a:solidFill>
                  <a:srgbClr val="0000FF"/>
                </a:solidFill>
              </a:rPr>
              <a:t>) = 7 </a:t>
            </a:r>
            <a:r>
              <a:rPr lang="nl-NL" sz="3600" b="1" dirty="0" err="1" smtClean="0">
                <a:solidFill>
                  <a:srgbClr val="0000FF"/>
                </a:solidFill>
              </a:rPr>
              <a:t>thèmes</a:t>
            </a:r>
            <a:r>
              <a:rPr lang="nl-NL" sz="3600" b="1" dirty="0" smtClean="0">
                <a:solidFill>
                  <a:srgbClr val="0000FF"/>
                </a:solidFill>
              </a:rPr>
              <a:t> 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862856"/>
            <a:ext cx="8477481" cy="5574624"/>
          </a:xfrm>
        </p:spPr>
        <p:txBody>
          <a:bodyPr>
            <a:normAutofit fontScale="77500" lnSpcReduction="20000"/>
          </a:bodyPr>
          <a:lstStyle/>
          <a:p>
            <a:r>
              <a:rPr lang="nl-NL" sz="2900" b="1" dirty="0" smtClean="0"/>
              <a:t>1/ </a:t>
            </a:r>
            <a:r>
              <a:rPr lang="nl-NL" sz="2900" b="1" dirty="0" err="1" smtClean="0"/>
              <a:t>Créer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un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contexte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clair</a:t>
            </a:r>
            <a:r>
              <a:rPr lang="nl-NL" sz="2900" b="1" dirty="0" smtClean="0"/>
              <a:t> </a:t>
            </a:r>
          </a:p>
          <a:p>
            <a:pPr lvl="1"/>
            <a:r>
              <a:rPr lang="nl-NL" sz="2900" b="1" dirty="0" smtClean="0"/>
              <a:t>(accent </a:t>
            </a:r>
            <a:r>
              <a:rPr lang="nl-NL" sz="2900" b="1" dirty="0" err="1" smtClean="0"/>
              <a:t>sur</a:t>
            </a:r>
            <a:r>
              <a:rPr lang="nl-NL" sz="2900" b="1" dirty="0" smtClean="0"/>
              <a:t> les mots </a:t>
            </a:r>
            <a:r>
              <a:rPr lang="nl-NL" sz="2900" b="1" dirty="0" err="1" smtClean="0"/>
              <a:t>cléfs</a:t>
            </a:r>
            <a:r>
              <a:rPr lang="nl-NL" sz="2900" b="1" dirty="0" smtClean="0"/>
              <a:t>)</a:t>
            </a:r>
          </a:p>
          <a:p>
            <a:pPr lvl="1"/>
            <a:endParaRPr lang="nl-NL" sz="2900" b="1" dirty="0" smtClean="0"/>
          </a:p>
          <a:p>
            <a:r>
              <a:rPr lang="nl-NL" sz="2900" b="1" dirty="0" smtClean="0"/>
              <a:t>2/ </a:t>
            </a:r>
            <a:r>
              <a:rPr lang="nl-NL" sz="2900" b="1" dirty="0" err="1" smtClean="0"/>
              <a:t>Raconter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l’histoire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illustrée</a:t>
            </a:r>
            <a:r>
              <a:rPr lang="nl-NL" sz="2900" b="1" dirty="0" smtClean="0"/>
              <a:t> en </a:t>
            </a:r>
            <a:r>
              <a:rPr lang="nl-NL" sz="2900" b="1" dirty="0" err="1"/>
              <a:t>n</a:t>
            </a:r>
            <a:r>
              <a:rPr lang="nl-NL" sz="2900" b="1" dirty="0" err="1" smtClean="0"/>
              <a:t>éerlandais</a:t>
            </a:r>
            <a:r>
              <a:rPr lang="nl-NL" sz="2900" b="1" dirty="0" smtClean="0"/>
              <a:t> + </a:t>
            </a:r>
            <a:r>
              <a:rPr lang="nl-NL" sz="2900" b="1" dirty="0" smtClean="0">
                <a:solidFill>
                  <a:srgbClr val="008000"/>
                </a:solidFill>
              </a:rPr>
              <a:t>CLOCLO</a:t>
            </a:r>
          </a:p>
          <a:p>
            <a:pPr lvl="1"/>
            <a:r>
              <a:rPr lang="nl-NL" sz="2900" b="1" dirty="0" smtClean="0"/>
              <a:t>(6 </a:t>
            </a:r>
            <a:r>
              <a:rPr lang="nl-NL" sz="2900" b="1" dirty="0" err="1" smtClean="0"/>
              <a:t>illustrations</a:t>
            </a:r>
            <a:r>
              <a:rPr lang="nl-NL" sz="2900" b="1" dirty="0" smtClean="0"/>
              <a:t>) (accent </a:t>
            </a:r>
            <a:r>
              <a:rPr lang="nl-NL" sz="2900" b="1" dirty="0" err="1" smtClean="0"/>
              <a:t>sur</a:t>
            </a:r>
            <a:r>
              <a:rPr lang="nl-NL" sz="2900" b="1" dirty="0" smtClean="0"/>
              <a:t> les mots </a:t>
            </a:r>
            <a:r>
              <a:rPr lang="nl-NL" sz="2900" b="1" dirty="0" err="1" smtClean="0"/>
              <a:t>cléfs</a:t>
            </a:r>
            <a:r>
              <a:rPr lang="nl-NL" sz="2900" b="1" dirty="0" smtClean="0"/>
              <a:t>)</a:t>
            </a:r>
          </a:p>
          <a:p>
            <a:pPr lvl="1"/>
            <a:endParaRPr lang="nl-NL" sz="2900" b="1" dirty="0" smtClean="0"/>
          </a:p>
          <a:p>
            <a:r>
              <a:rPr lang="nl-NL" sz="2900" b="1" dirty="0" smtClean="0"/>
              <a:t>3/ </a:t>
            </a:r>
            <a:r>
              <a:rPr lang="nl-NL" sz="2900" b="1" dirty="0" err="1" smtClean="0"/>
              <a:t>Apprendre</a:t>
            </a:r>
            <a:r>
              <a:rPr lang="nl-NL" sz="2900" b="1" dirty="0" smtClean="0"/>
              <a:t> la chanson </a:t>
            </a:r>
            <a:r>
              <a:rPr lang="nl-NL" sz="2900" b="1" dirty="0" err="1" smtClean="0"/>
              <a:t>avec</a:t>
            </a:r>
            <a:r>
              <a:rPr lang="nl-NL" sz="2900" b="1" dirty="0" smtClean="0"/>
              <a:t> les mots </a:t>
            </a:r>
            <a:r>
              <a:rPr lang="nl-NL" sz="2900" b="1" dirty="0" err="1" smtClean="0"/>
              <a:t>cléfs</a:t>
            </a:r>
            <a:r>
              <a:rPr lang="nl-NL" sz="2900" b="1" dirty="0" smtClean="0"/>
              <a:t> ! + </a:t>
            </a:r>
            <a:r>
              <a:rPr lang="nl-NL" sz="2900" b="1" dirty="0" smtClean="0">
                <a:solidFill>
                  <a:srgbClr val="008000"/>
                </a:solidFill>
              </a:rPr>
              <a:t>CLOCLO</a:t>
            </a:r>
          </a:p>
          <a:p>
            <a:pPr lvl="1"/>
            <a:r>
              <a:rPr lang="nl-NL" sz="2900" b="1" dirty="0" smtClean="0"/>
              <a:t>Mots </a:t>
            </a:r>
            <a:r>
              <a:rPr lang="nl-NL" sz="2900" b="1" dirty="0" err="1" smtClean="0"/>
              <a:t>transparents</a:t>
            </a:r>
            <a:endParaRPr lang="nl-NL" sz="2900" b="1" dirty="0" smtClean="0"/>
          </a:p>
          <a:p>
            <a:pPr lvl="1"/>
            <a:r>
              <a:rPr lang="nl-NL" sz="2900" b="1" dirty="0" err="1" smtClean="0">
                <a:solidFill>
                  <a:srgbClr val="FF0000"/>
                </a:solidFill>
              </a:rPr>
              <a:t>Musique</a:t>
            </a:r>
            <a:r>
              <a:rPr lang="nl-NL" sz="2900" b="1" dirty="0" smtClean="0">
                <a:solidFill>
                  <a:srgbClr val="FF0000"/>
                </a:solidFill>
              </a:rPr>
              <a:t> excellente !!! (de </a:t>
            </a:r>
            <a:r>
              <a:rPr lang="nl-NL" sz="2900" b="1" dirty="0" err="1" smtClean="0">
                <a:solidFill>
                  <a:srgbClr val="FF0000"/>
                </a:solidFill>
              </a:rPr>
              <a:t>vraies</a:t>
            </a:r>
            <a:r>
              <a:rPr lang="nl-NL" sz="2900" b="1" dirty="0" smtClean="0">
                <a:solidFill>
                  <a:srgbClr val="FF0000"/>
                </a:solidFill>
              </a:rPr>
              <a:t> chansons !!!)</a:t>
            </a:r>
          </a:p>
          <a:p>
            <a:pPr lvl="1"/>
            <a:r>
              <a:rPr lang="nl-NL" sz="2900" b="1" dirty="0" err="1" smtClean="0"/>
              <a:t>Chant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clair</a:t>
            </a:r>
            <a:r>
              <a:rPr lang="nl-NL" sz="2900" b="1" dirty="0" smtClean="0"/>
              <a:t> et </a:t>
            </a:r>
            <a:r>
              <a:rPr lang="nl-NL" sz="2900" b="1" dirty="0" err="1" smtClean="0"/>
              <a:t>aimable</a:t>
            </a:r>
            <a:endParaRPr lang="nl-NL" sz="2900" b="1" dirty="0" smtClean="0"/>
          </a:p>
          <a:p>
            <a:pPr lvl="1"/>
            <a:endParaRPr lang="nl-NL" sz="2900" b="1" dirty="0" smtClean="0"/>
          </a:p>
          <a:p>
            <a:r>
              <a:rPr lang="nl-NL" sz="2900" b="1" dirty="0" smtClean="0"/>
              <a:t>4/     A/ </a:t>
            </a:r>
            <a:r>
              <a:rPr lang="nl-NL" sz="2900" b="1" dirty="0" err="1" smtClean="0"/>
              <a:t>Ecouter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le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dialogue</a:t>
            </a:r>
            <a:r>
              <a:rPr lang="nl-NL" sz="2900" b="1" dirty="0" smtClean="0"/>
              <a:t>      </a:t>
            </a:r>
            <a:r>
              <a:rPr lang="nl-NL" sz="2900" b="1" dirty="0" smtClean="0"/>
              <a:t>B</a:t>
            </a:r>
            <a:r>
              <a:rPr lang="nl-NL" sz="2900" b="1" dirty="0" smtClean="0"/>
              <a:t>/ Lire </a:t>
            </a:r>
            <a:r>
              <a:rPr lang="nl-NL" sz="2900" b="1" dirty="0" err="1" smtClean="0"/>
              <a:t>le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dialogue</a:t>
            </a:r>
            <a:endParaRPr lang="nl-NL" sz="2900" b="1" dirty="0" smtClean="0"/>
          </a:p>
          <a:p>
            <a:pPr lvl="1"/>
            <a:r>
              <a:rPr lang="nl-NL" sz="2900" b="1" dirty="0" smtClean="0"/>
              <a:t>mots </a:t>
            </a:r>
            <a:r>
              <a:rPr lang="nl-NL" sz="2900" b="1" dirty="0" err="1" smtClean="0"/>
              <a:t>cléfs</a:t>
            </a:r>
            <a:r>
              <a:rPr lang="nl-NL" sz="2900" b="1" dirty="0" smtClean="0"/>
              <a:t> et </a:t>
            </a:r>
            <a:r>
              <a:rPr lang="nl-NL" sz="2900" b="1" dirty="0" err="1" smtClean="0"/>
              <a:t>autres</a:t>
            </a:r>
            <a:r>
              <a:rPr lang="nl-NL" sz="2900" b="1" dirty="0" smtClean="0"/>
              <a:t>   (</a:t>
            </a:r>
            <a:r>
              <a:rPr lang="nl-NL" sz="2900" b="1" dirty="0" err="1" smtClean="0"/>
              <a:t>transparence</a:t>
            </a:r>
            <a:r>
              <a:rPr lang="nl-NL" sz="2900" b="1" dirty="0" smtClean="0"/>
              <a:t> et </a:t>
            </a:r>
            <a:r>
              <a:rPr lang="nl-NL" sz="2900" b="1" dirty="0" err="1" smtClean="0"/>
              <a:t>logique</a:t>
            </a:r>
            <a:r>
              <a:rPr lang="nl-NL" sz="2900" b="1" dirty="0" smtClean="0"/>
              <a:t>)</a:t>
            </a:r>
          </a:p>
          <a:p>
            <a:pPr marL="457200" lvl="1" indent="0">
              <a:buNone/>
            </a:pPr>
            <a:endParaRPr lang="nl-NL" sz="2900" b="1" dirty="0" smtClean="0"/>
          </a:p>
          <a:p>
            <a:r>
              <a:rPr lang="nl-NL" sz="2900" b="1" dirty="0" smtClean="0"/>
              <a:t>5/     A/ </a:t>
            </a:r>
            <a:r>
              <a:rPr lang="nl-NL" sz="2900" b="1" dirty="0" err="1" smtClean="0"/>
              <a:t>Ecouter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le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portrait</a:t>
            </a:r>
            <a:r>
              <a:rPr lang="nl-NL" sz="2900" b="1" dirty="0" smtClean="0"/>
              <a:t>        </a:t>
            </a:r>
            <a:r>
              <a:rPr lang="nl-NL" sz="2900" b="1" dirty="0" smtClean="0"/>
              <a:t>B</a:t>
            </a:r>
            <a:r>
              <a:rPr lang="nl-NL" sz="2900" b="1" dirty="0" smtClean="0"/>
              <a:t>/ Lire </a:t>
            </a:r>
            <a:r>
              <a:rPr lang="nl-NL" sz="2900" b="1" dirty="0" err="1" smtClean="0"/>
              <a:t>le</a:t>
            </a:r>
            <a:r>
              <a:rPr lang="nl-NL" sz="2900" b="1" dirty="0" smtClean="0"/>
              <a:t> </a:t>
            </a:r>
            <a:r>
              <a:rPr lang="nl-NL" sz="2900" b="1" dirty="0" err="1" smtClean="0"/>
              <a:t>portrait</a:t>
            </a:r>
            <a:endParaRPr lang="nl-NL" sz="2900" b="1" dirty="0" smtClean="0"/>
          </a:p>
          <a:p>
            <a:pPr lvl="1"/>
            <a:r>
              <a:rPr lang="nl-NL" sz="2900" b="1" dirty="0" smtClean="0"/>
              <a:t>Mots </a:t>
            </a:r>
            <a:r>
              <a:rPr lang="nl-NL" sz="2900" b="1" dirty="0" err="1" smtClean="0"/>
              <a:t>cléfs</a:t>
            </a:r>
            <a:r>
              <a:rPr lang="nl-NL" sz="2900" b="1" dirty="0" smtClean="0"/>
              <a:t> et </a:t>
            </a:r>
            <a:r>
              <a:rPr lang="nl-NL" sz="2900" b="1" dirty="0" err="1" smtClean="0"/>
              <a:t>autres</a:t>
            </a:r>
            <a:r>
              <a:rPr lang="nl-NL" sz="2900" b="1" dirty="0" smtClean="0"/>
              <a:t> ( </a:t>
            </a:r>
            <a:r>
              <a:rPr lang="nl-NL" sz="2900" b="1" dirty="0" err="1" smtClean="0"/>
              <a:t>transparence</a:t>
            </a:r>
            <a:r>
              <a:rPr lang="nl-NL" sz="2900" b="1" dirty="0" smtClean="0"/>
              <a:t> et </a:t>
            </a:r>
            <a:r>
              <a:rPr lang="nl-NL" sz="2900" b="1" dirty="0" err="1" smtClean="0"/>
              <a:t>logique</a:t>
            </a:r>
            <a:r>
              <a:rPr lang="nl-NL" sz="2900" b="1" dirty="0" smtClean="0"/>
              <a:t>)</a:t>
            </a:r>
          </a:p>
          <a:p>
            <a:pPr marL="0" indent="0">
              <a:buNone/>
            </a:pPr>
            <a:endParaRPr lang="nl-NL" sz="2900" b="1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 descr="Cloc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62" y="3472548"/>
            <a:ext cx="2019718" cy="26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1226</Words>
  <Application>Microsoft Macintosh PowerPoint</Application>
  <PresentationFormat>Diavoorstelling (4:3)</PresentationFormat>
  <Paragraphs>301</Paragraphs>
  <Slides>21</Slides>
  <Notes>0</Notes>
  <HiddenSlides>0</HiddenSlides>
  <MMClips>5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Hans Schmidt www.hansschmidt.be</vt:lpstr>
      <vt:lpstr>Ohlala</vt:lpstr>
      <vt:lpstr>4 fois “AHA” … et un merveilleux CADEAU</vt:lpstr>
      <vt:lpstr>QUEL CADEAU ???</vt:lpstr>
      <vt:lpstr>Méthode basée sur un principe simple</vt:lpstr>
      <vt:lpstr>Trois conditions pour une bonne acquisation de langue</vt:lpstr>
      <vt:lpstr>Ohlala (M3, P1, P2)   =    7 thèmes </vt:lpstr>
      <vt:lpstr>PowerPoint-presentatie</vt:lpstr>
      <vt:lpstr>Ohlala  (P3, P4) = 7 thèmes </vt:lpstr>
      <vt:lpstr>PowerPoint-presentatie</vt:lpstr>
      <vt:lpstr>Les chansons</vt:lpstr>
      <vt:lpstr>DE WONDERFLUIT</vt:lpstr>
      <vt:lpstr>9 HEURES D’ ÉVEIL ARTISTIQUE ???</vt:lpstr>
      <vt:lpstr>A SAVOIR</vt:lpstr>
      <vt:lpstr>NOTRE CURRICULUM DE MUSIQUE </vt:lpstr>
      <vt:lpstr>PowerPoint-presentatie</vt:lpstr>
      <vt:lpstr>PowerPoint-presentatie</vt:lpstr>
      <vt:lpstr>LES EFFECTS POSITIFS DE LA MUSIQUE!</vt:lpstr>
      <vt:lpstr>LES EFFECTS POSITIFS DE LA MUSIQUE!</vt:lpstr>
      <vt:lpstr>Méthode basée sur un principe simple</vt:lpstr>
      <vt:lpstr>“I have a dream” avec et sans musique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Ohlala</dc:title>
  <dc:creator>Hans Schmidt</dc:creator>
  <cp:lastModifiedBy>Hans Schmidt</cp:lastModifiedBy>
  <cp:revision>59</cp:revision>
  <cp:lastPrinted>2019-03-28T14:05:58Z</cp:lastPrinted>
  <dcterms:created xsi:type="dcterms:W3CDTF">2019-03-27T11:31:37Z</dcterms:created>
  <dcterms:modified xsi:type="dcterms:W3CDTF">2019-03-31T16:49:28Z</dcterms:modified>
</cp:coreProperties>
</file>