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4"/>
  </p:sldMasterIdLst>
  <p:sldIdLst>
    <p:sldId id="256" r:id="rId5"/>
    <p:sldId id="264" r:id="rId6"/>
    <p:sldId id="263" r:id="rId7"/>
    <p:sldId id="261" r:id="rId8"/>
    <p:sldId id="262" r:id="rId9"/>
    <p:sldId id="267" r:id="rId10"/>
    <p:sldId id="266" r:id="rId11"/>
    <p:sldId id="265" r:id="rId12"/>
    <p:sldId id="268" r:id="rId13"/>
    <p:sldId id="260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YRAKTAR Debra" initials="BD" lastIdx="1" clrIdx="0">
    <p:extLst>
      <p:ext uri="{19B8F6BF-5375-455C-9EA6-DF929625EA0E}">
        <p15:presenceInfo xmlns:p15="http://schemas.microsoft.com/office/powerpoint/2012/main" userId="BAYRAKTAR Deb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A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DFFD36-E9EE-E5FD-DB60-C489A3A51DBE}" v="7" dt="2021-01-11T16:18:34.862"/>
    <p1510:client id="{C7772F8F-9B2F-4061-ABA9-780C0E962C08}" v="47" dt="2021-01-11T16:29:17.326"/>
    <p1510:client id="{ED6C7870-B538-B366-ADE0-1FA830252BC9}" v="565" dt="2021-01-11T16:27:01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46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38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3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1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9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5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01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2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6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27" r:id="rId5"/>
    <p:sldLayoutId id="2147483732" r:id="rId6"/>
    <p:sldLayoutId id="2147483728" r:id="rId7"/>
    <p:sldLayoutId id="2147483729" r:id="rId8"/>
    <p:sldLayoutId id="2147483730" r:id="rId9"/>
    <p:sldLayoutId id="2147483731" r:id="rId10"/>
    <p:sldLayoutId id="2147483733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3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C31099-1BBD-40CE-BC60-FCE507419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2846BE-460A-477B-A2F4-52F298BF4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8401D34-2155-4B53-A686-7345BE15C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37BCD97-E1A4-4EBB-8D1C-8CC0B55A6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EDC1F21-AC5B-4D05-9108-5E5D28948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6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F36016-A596-4461-BE32-4BDB2512CA2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3">
            <a:alphaModFix amt="20000"/>
          </a:blip>
          <a:srcRect t="15393" r="-1" b="-1"/>
          <a:stretch/>
        </p:blipFill>
        <p:spPr>
          <a:xfrm>
            <a:off x="-2" y="10"/>
            <a:ext cx="12188952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2233F59-5CCA-4813-86F8-06FFE885F4E8}"/>
              </a:ext>
            </a:extLst>
          </p:cNvPr>
          <p:cNvSpPr>
            <a:spLocks noGrp="1"/>
          </p:cNvSpPr>
          <p:nvPr>
            <p:ph type="ctrTitle"/>
            <p:custDataLst>
              <p:tags r:id="rId8"/>
            </p:custDataLst>
          </p:nvPr>
        </p:nvSpPr>
        <p:spPr>
          <a:xfrm>
            <a:off x="1524000" y="1122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BE" sz="6000" dirty="0">
                <a:solidFill>
                  <a:srgbClr val="26262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Création d’un apport pratique pour le site MUSICA.</a:t>
            </a:r>
            <a:b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3189008-F00C-4CEE-A238-2F9E3567C64D}"/>
              </a:ext>
            </a:extLst>
          </p:cNvPr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fr-BE" sz="180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Mme CANDINA </a:t>
            </a:r>
            <a:endParaRPr lang="fr-BE" sz="2200">
              <a:solidFill>
                <a:srgbClr val="FFFFFF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9F00B1C-0263-4C43-A594-59A623B2DAB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3538330" y="5141843"/>
            <a:ext cx="5314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err="1"/>
              <a:t>Bayraktar</a:t>
            </a:r>
            <a:r>
              <a:rPr lang="fr-FR"/>
              <a:t> Debra &amp; Jaenen Marylore </a:t>
            </a:r>
          </a:p>
          <a:p>
            <a:pPr algn="ctr"/>
            <a:r>
              <a:rPr lang="fr-FR"/>
              <a:t>3NPRIA</a:t>
            </a:r>
            <a:endParaRPr lang="fr-BE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BD035A2-C65F-4DA0-823A-25BD873D191F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838542" y="129827"/>
            <a:ext cx="20764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57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4A841B-835A-4309-95B4-11F8937116E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BE" sz="3200" b="1" ker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fr-BE" sz="3200" b="1" kern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r-BE" sz="1800" b="1" kern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499F05-54D8-4BA4-A870-29C436C3A71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1800" err="1">
                <a:solidFill>
                  <a:schemeClr val="tx1">
                    <a:alpha val="70000"/>
                  </a:schemeClr>
                </a:solidFill>
                <a:effectLst/>
                <a:latin typeface="Times New Roman" panose="02020603050405020304" pitchFamily="18" charset="0"/>
              </a:rPr>
              <a:t>Vandervorst</a:t>
            </a:r>
            <a:r>
              <a:rPr lang="fr-FR" sz="1800">
                <a:solidFill>
                  <a:schemeClr val="tx1">
                    <a:alpha val="70000"/>
                  </a:schemeClr>
                </a:solidFill>
                <a:effectLst/>
                <a:latin typeface="Times New Roman" panose="02020603050405020304" pitchFamily="18" charset="0"/>
              </a:rPr>
              <a:t>, M. B. (2019). </a:t>
            </a:r>
            <a:r>
              <a:rPr lang="fr-FR" sz="1800" i="1">
                <a:solidFill>
                  <a:schemeClr val="tx1">
                    <a:alpha val="70000"/>
                  </a:schemeClr>
                </a:solidFill>
                <a:effectLst/>
                <a:latin typeface="Times New Roman" panose="02020603050405020304" pitchFamily="18" charset="0"/>
              </a:rPr>
              <a:t>Instruments de musique en verre et plastique</a:t>
            </a:r>
            <a:r>
              <a:rPr lang="fr-FR" sz="1800">
                <a:solidFill>
                  <a:schemeClr val="tx1">
                    <a:alpha val="70000"/>
                  </a:schemeClr>
                </a:solidFill>
                <a:effectLst/>
                <a:latin typeface="Times New Roman" panose="02020603050405020304" pitchFamily="18" charset="0"/>
              </a:rPr>
              <a:t> (Alternatives éd.). Paris, France : Alternatives.</a:t>
            </a:r>
          </a:p>
          <a:p>
            <a:endParaRPr lang="fr-FR" sz="1800">
              <a:solidFill>
                <a:schemeClr val="tx1">
                  <a:alpha val="70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5052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6CA91B-4FED-46E8-AAC3-5C1A4F2FEFE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FR">
                <a:cs typeface="Angsana New"/>
              </a:rPr>
              <a:t>Sommaire. 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0BBC55-CBF1-4EA4-AF8D-F3A8E4D5377B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r-BE" dirty="0">
                <a:solidFill>
                  <a:srgbClr val="1D2A34"/>
                </a:solidFill>
              </a:rPr>
              <a:t>Présentation de notre outil : le </a:t>
            </a:r>
            <a:r>
              <a:rPr lang="fr-BE" dirty="0" err="1">
                <a:solidFill>
                  <a:srgbClr val="1D2A34"/>
                </a:solidFill>
              </a:rPr>
              <a:t>capuchophone</a:t>
            </a:r>
            <a:r>
              <a:rPr lang="fr-BE" dirty="0">
                <a:solidFill>
                  <a:srgbClr val="1D2A34"/>
                </a:solidFill>
              </a:rPr>
              <a:t> (revisite du grelot sur manche).</a:t>
            </a:r>
          </a:p>
          <a:p>
            <a:r>
              <a:rPr lang="fr-BE" dirty="0">
                <a:solidFill>
                  <a:srgbClr val="1D2A34"/>
                </a:solidFill>
              </a:rPr>
              <a:t>Matériel utile à la confection de l’outil.</a:t>
            </a:r>
          </a:p>
          <a:p>
            <a:r>
              <a:rPr lang="fr-BE" dirty="0">
                <a:solidFill>
                  <a:srgbClr val="1D2A34"/>
                </a:solidFill>
              </a:rPr>
              <a:t>Déroulement de sa création.</a:t>
            </a:r>
          </a:p>
          <a:p>
            <a:pPr>
              <a:buClr>
                <a:srgbClr val="E3EAF0"/>
              </a:buClr>
            </a:pPr>
            <a:r>
              <a:rPr lang="fr-BE" dirty="0">
                <a:solidFill>
                  <a:srgbClr val="1D2A34"/>
                </a:solidFill>
              </a:rPr>
              <a:t>Compétences et objectifs travaillés.</a:t>
            </a:r>
          </a:p>
          <a:p>
            <a:pPr>
              <a:buClr>
                <a:srgbClr val="E3EAF0"/>
              </a:buClr>
            </a:pPr>
            <a:r>
              <a:rPr lang="fr-BE" dirty="0">
                <a:solidFill>
                  <a:srgbClr val="1D2A34"/>
                </a:solidFill>
              </a:rPr>
              <a:t>Exploitation de l'outil.</a:t>
            </a:r>
          </a:p>
          <a:p>
            <a:r>
              <a:rPr lang="fr-BE" dirty="0">
                <a:solidFill>
                  <a:srgbClr val="1D2A34"/>
                </a:solidFill>
              </a:rPr>
              <a:t>Objectifs interdisciplinaires.</a:t>
            </a:r>
          </a:p>
          <a:p>
            <a:pPr>
              <a:buClr>
                <a:srgbClr val="E3EAF0"/>
              </a:buClr>
            </a:pPr>
            <a:r>
              <a:rPr lang="fr-BE" dirty="0">
                <a:solidFill>
                  <a:srgbClr val="1D2A34"/>
                </a:solidFill>
              </a:rPr>
              <a:t>Et pour le site MUSICA ?</a:t>
            </a:r>
          </a:p>
        </p:txBody>
      </p:sp>
    </p:spTree>
    <p:extLst>
      <p:ext uri="{BB962C8B-B14F-4D97-AF65-F5344CB8AC3E}">
        <p14:creationId xmlns:p14="http://schemas.microsoft.com/office/powerpoint/2010/main" val="3467084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354283-F39C-4DB3-95D7-3AF204C124A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FR" dirty="0"/>
              <a:t>L’outil : le </a:t>
            </a:r>
            <a:r>
              <a:rPr lang="fr-FR" dirty="0" err="1"/>
              <a:t>capuchophone</a:t>
            </a:r>
            <a:r>
              <a:rPr lang="fr-FR" dirty="0"/>
              <a:t>. 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64CE43-EC26-4A3F-B041-3AC7FAA9B74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BE" dirty="0">
                <a:solidFill>
                  <a:srgbClr val="1D2A34"/>
                </a:solidFill>
              </a:rPr>
              <a:t>Notre </a:t>
            </a:r>
            <a:r>
              <a:rPr lang="fr-BE" dirty="0" err="1">
                <a:solidFill>
                  <a:srgbClr val="1D2A34"/>
                </a:solidFill>
              </a:rPr>
              <a:t>capuchophone</a:t>
            </a:r>
            <a:r>
              <a:rPr lang="fr-BE" dirty="0">
                <a:solidFill>
                  <a:srgbClr val="1D2A34"/>
                </a:solidFill>
              </a:rPr>
              <a:t> recyclé, est une revisite du grelot sur manche.</a:t>
            </a:r>
          </a:p>
          <a:p>
            <a:r>
              <a:rPr lang="fr-BE" dirty="0">
                <a:solidFill>
                  <a:srgbClr val="1D2A34"/>
                </a:solidFill>
              </a:rPr>
              <a:t>Celui-ci fait partie des idiophones qui sont des instruments de percussion dont le son est produit par la matière même qui le constitue sans intervention d’une membrane ou d’une corde.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9055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D8DAB7-5817-4EB0-916E-34B79286BBA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04874" y="1227291"/>
            <a:ext cx="4581525" cy="715810"/>
          </a:xfrm>
        </p:spPr>
        <p:txBody>
          <a:bodyPr anchor="b">
            <a:normAutofit/>
          </a:bodyPr>
          <a:lstStyle/>
          <a:p>
            <a:r>
              <a:rPr lang="fr-BE" sz="4400">
                <a:solidFill>
                  <a:srgbClr val="C64AA6"/>
                </a:solidFill>
                <a:cs typeface="Angsana New"/>
              </a:rPr>
              <a:t>Le matériel :</a:t>
            </a:r>
            <a:endParaRPr lang="fr-BE" sz="440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87DA29-F769-4291-A293-7C645A7DD8AF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838199" y="2038350"/>
            <a:ext cx="4581526" cy="298608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r-BE" sz="1800">
                <a:solidFill>
                  <a:schemeClr val="tx2">
                    <a:alpha val="60000"/>
                  </a:schemeClr>
                </a:solidFill>
              </a:rPr>
              <a:t>Capuchons en plastique de dimensions assorties.</a:t>
            </a:r>
          </a:p>
          <a:p>
            <a:r>
              <a:rPr lang="fr-BE" sz="1800">
                <a:solidFill>
                  <a:schemeClr val="tx2">
                    <a:alpha val="60000"/>
                  </a:schemeClr>
                </a:solidFill>
              </a:rPr>
              <a:t>Clous à large tête.</a:t>
            </a:r>
          </a:p>
          <a:p>
            <a:r>
              <a:rPr lang="fr-BE" sz="1800">
                <a:solidFill>
                  <a:schemeClr val="tx2">
                    <a:alpha val="60000"/>
                  </a:schemeClr>
                </a:solidFill>
              </a:rPr>
              <a:t>1 tasseau de bois.</a:t>
            </a:r>
          </a:p>
          <a:p>
            <a:r>
              <a:rPr lang="fr-BE" sz="1800">
                <a:solidFill>
                  <a:schemeClr val="tx2">
                    <a:alpha val="60000"/>
                  </a:schemeClr>
                </a:solidFill>
              </a:rPr>
              <a:t>Marteau.</a:t>
            </a:r>
          </a:p>
          <a:p>
            <a:r>
              <a:rPr lang="fr-BE" sz="1800">
                <a:solidFill>
                  <a:schemeClr val="tx2">
                    <a:alpha val="60000"/>
                  </a:schemeClr>
                </a:solidFill>
              </a:rPr>
              <a:t>Perceuse.</a:t>
            </a:r>
          </a:p>
          <a:p>
            <a:pPr>
              <a:buClr>
                <a:srgbClr val="E3EAF0"/>
              </a:buClr>
            </a:pPr>
            <a:r>
              <a:rPr lang="fr-BE" sz="1800">
                <a:solidFill>
                  <a:schemeClr val="tx2">
                    <a:alpha val="60000"/>
                  </a:schemeClr>
                </a:solidFill>
              </a:rPr>
              <a:t>Équerre.</a:t>
            </a:r>
          </a:p>
          <a:p>
            <a:pPr>
              <a:buClr>
                <a:srgbClr val="E3EAF0"/>
              </a:buClr>
            </a:pPr>
            <a:r>
              <a:rPr lang="fr-BE" sz="1800">
                <a:solidFill>
                  <a:schemeClr val="tx2">
                    <a:alpha val="60000"/>
                  </a:schemeClr>
                </a:solidFill>
              </a:rPr>
              <a:t>Crayon gris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B80A8E6-B375-4B40-96FF-2BAE9B10B82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>
            <a:alphaModFix amt="90000"/>
          </a:blip>
          <a:stretch>
            <a:fillRect/>
          </a:stretch>
        </p:blipFill>
        <p:spPr>
          <a:xfrm>
            <a:off x="6330893" y="1531516"/>
            <a:ext cx="5022907" cy="3767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5270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2B3AF9-7FF0-4866-8974-562F681393A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BE"/>
              <a:t>Déroulement de la construction.</a:t>
            </a:r>
          </a:p>
        </p:txBody>
      </p:sp>
      <p:pic>
        <p:nvPicPr>
          <p:cNvPr id="8" name="Espace réservé pour une image 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92E4569D-6ACA-4909-A185-3B928BCA0497}"/>
              </a:ext>
            </a:extLst>
          </p:cNvPr>
          <p:cNvPicPr>
            <a:picLocks noGrp="1" noChangeAspect="1"/>
          </p:cNvPicPr>
          <p:nvPr>
            <p:ph type="pic" idx="1"/>
            <p:custDataLst>
              <p:tags r:id="rId2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6" t="39721" r="23385" b="14657"/>
          <a:stretch/>
        </p:blipFill>
        <p:spPr>
          <a:xfrm rot="5400000">
            <a:off x="1801268" y="2061542"/>
            <a:ext cx="2009275" cy="3468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9C2E20-74D9-4354-BA3D-F5143B085642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931527" y="981075"/>
            <a:ext cx="6035674" cy="1232736"/>
          </a:xfrm>
        </p:spPr>
        <p:txBody>
          <a:bodyPr>
            <a:normAutofit lnSpcReduction="10000"/>
          </a:bodyPr>
          <a:lstStyle/>
          <a:p>
            <a:pPr marL="228600" algn="just">
              <a:lnSpc>
                <a:spcPct val="100000"/>
              </a:lnSpc>
            </a:pPr>
            <a:r>
              <a:rPr lang="fr-BE">
                <a:solidFill>
                  <a:schemeClr val="bg1">
                    <a:lumMod val="65000"/>
                  </a:schemeClr>
                </a:solidFill>
              </a:rPr>
              <a:t>1. À l’aide de la perceuse, percer le centre des capuchons en veillant à ce que le diamètre du trou soit supérieur d’au moins 1mm à celui du clou (évitez de percer directement le capuchon avec le clou pour ne pas risquer de fendre le plastique).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E11967B-D954-4613-9524-5BE37AF5CD5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931527" y="3754323"/>
            <a:ext cx="60356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just"/>
            <a:endParaRPr lang="fr-BE" sz="800">
              <a:solidFill>
                <a:srgbClr val="A2A3A4"/>
              </a:solidFill>
            </a:endParaRPr>
          </a:p>
          <a:p>
            <a:pPr marL="228600" algn="just"/>
            <a:r>
              <a:rPr lang="fr-BE" sz="1600">
                <a:solidFill>
                  <a:srgbClr val="A2A3A4"/>
                </a:solidFill>
              </a:rPr>
              <a:t>4. Répéter l’opération en fonction de la place disponible sur le tasseau et du volume sonore souhaité.</a:t>
            </a:r>
          </a:p>
          <a:p>
            <a:pPr marL="228600" algn="just"/>
            <a:endParaRPr lang="fr-BE" sz="800">
              <a:solidFill>
                <a:srgbClr val="A2A3A4"/>
              </a:solidFill>
            </a:endParaRPr>
          </a:p>
          <a:p>
            <a:endParaRPr lang="fr-BE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0C12920-B4D4-4369-A2BF-E64C133E19B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169410" y="2257081"/>
            <a:ext cx="57977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>
                <a:solidFill>
                  <a:schemeClr val="bg1">
                    <a:lumMod val="65000"/>
                  </a:schemeClr>
                </a:solidFill>
              </a:rPr>
              <a:t>2. Enfiler les capuchons par 2 ou 4 sur le clou, bord contre bord à la manière d’une paire de cymbalettes </a:t>
            </a:r>
            <a:r>
              <a:rPr lang="fr-BE" sz="1600" i="1">
                <a:solidFill>
                  <a:schemeClr val="bg1">
                    <a:lumMod val="65000"/>
                  </a:schemeClr>
                </a:solidFill>
              </a:rPr>
              <a:t>(voir schéma)</a:t>
            </a:r>
            <a:r>
              <a:rPr lang="fr-BE" sz="160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endParaRPr lang="fr-BE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9282324-C121-49EA-9178-294EA151FEA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931527" y="2964967"/>
            <a:ext cx="6035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just"/>
            <a:r>
              <a:rPr lang="fr-BE" sz="1600">
                <a:solidFill>
                  <a:srgbClr val="A2A3A4"/>
                </a:solidFill>
              </a:rPr>
              <a:t>3. Enfoncer franchement le clou dans le tasseau de bois (en évitant qu’il ne ressorte de l’autre côté) en veillant à garder au moins 3cm de jeu.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871475C-78AD-4BED-A8E0-A2BFE640FD9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169410" y="4530602"/>
            <a:ext cx="57977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>
                <a:solidFill>
                  <a:srgbClr val="A2A3A4"/>
                </a:solidFill>
              </a:rPr>
              <a:t>5. Varier le format, la couleur et le nombre de capuchons, la longueur du tasseau et des clous pour créer une grande variété de sonorités.</a:t>
            </a:r>
          </a:p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80016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783E6-2F9C-4051-A788-C9CD1FF048E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Angsana New"/>
              </a:rPr>
              <a:t>Les </a:t>
            </a:r>
            <a:r>
              <a:rPr lang="fr-BE">
                <a:cs typeface="Angsana New"/>
              </a:rPr>
              <a:t>compétences</a:t>
            </a:r>
            <a:r>
              <a:rPr lang="en-US">
                <a:cs typeface="Angsana New"/>
              </a:rPr>
              <a:t> et </a:t>
            </a:r>
            <a:r>
              <a:rPr lang="fr-BE">
                <a:cs typeface="Angsana New"/>
              </a:rPr>
              <a:t>objectifs</a:t>
            </a:r>
            <a:r>
              <a:rPr lang="en-US">
                <a:cs typeface="Angsana New"/>
              </a:rPr>
              <a:t> </a:t>
            </a:r>
            <a:r>
              <a:rPr lang="en-US" err="1">
                <a:cs typeface="Angsana New"/>
              </a:rPr>
              <a:t>travaillés</a:t>
            </a:r>
            <a:r>
              <a:rPr lang="en-US">
                <a:cs typeface="Angsana New"/>
              </a:rPr>
              <a:t> </a:t>
            </a:r>
            <a:r>
              <a:rPr lang="en-US" err="1">
                <a:cs typeface="Angsana New"/>
              </a:rPr>
              <a:t>en</a:t>
            </a:r>
            <a:r>
              <a:rPr lang="en-US">
                <a:cs typeface="Angsana New"/>
              </a:rPr>
              <a:t> </a:t>
            </a:r>
            <a:r>
              <a:rPr lang="en-US" err="1">
                <a:cs typeface="Angsana New"/>
              </a:rPr>
              <a:t>éducation</a:t>
            </a:r>
            <a:r>
              <a:rPr lang="en-US">
                <a:cs typeface="Angsana New"/>
              </a:rPr>
              <a:t> musicale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660C1-2A9A-454C-898C-732A97D98E1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fr-BE" b="1">
                <a:solidFill>
                  <a:srgbClr val="1D2A34"/>
                </a:solidFill>
              </a:rPr>
              <a:t>Compétences</a:t>
            </a:r>
            <a:r>
              <a:rPr lang="en-US" b="1">
                <a:solidFill>
                  <a:srgbClr val="1D2A34"/>
                </a:solidFill>
              </a:rPr>
              <a:t> </a:t>
            </a:r>
            <a:r>
              <a:rPr lang="fr-BE" b="1">
                <a:solidFill>
                  <a:srgbClr val="1D2A34"/>
                </a:solidFill>
              </a:rPr>
              <a:t>transversales</a:t>
            </a:r>
            <a:r>
              <a:rPr lang="en-US" b="1">
                <a:solidFill>
                  <a:srgbClr val="1D2A34"/>
                </a:solidFill>
              </a:rPr>
              <a:t> : </a:t>
            </a:r>
            <a:endParaRPr lang="en-US" b="1">
              <a:solidFill>
                <a:srgbClr val="1D2A34">
                  <a:alpha val="70000"/>
                </a:srgbClr>
              </a:solidFill>
            </a:endParaRPr>
          </a:p>
          <a:p>
            <a:pPr marL="228600" indent="0">
              <a:buClr>
                <a:srgbClr val="E3EAF0"/>
              </a:buClr>
              <a:buNone/>
            </a:pPr>
            <a:r>
              <a:rPr lang="fr-BE">
                <a:solidFill>
                  <a:srgbClr val="1D2A34"/>
                </a:solidFill>
              </a:rPr>
              <a:t>S'approprier</a:t>
            </a:r>
            <a:r>
              <a:rPr lang="en-US">
                <a:solidFill>
                  <a:srgbClr val="1D2A34"/>
                </a:solidFill>
              </a:rPr>
              <a:t> un </a:t>
            </a:r>
            <a:r>
              <a:rPr lang="fr-BE">
                <a:solidFill>
                  <a:srgbClr val="1D2A34"/>
                </a:solidFill>
              </a:rPr>
              <a:t>langage</a:t>
            </a:r>
            <a:r>
              <a:rPr lang="en-US">
                <a:solidFill>
                  <a:srgbClr val="1D2A34"/>
                </a:solidFill>
              </a:rPr>
              <a:t> </a:t>
            </a:r>
            <a:r>
              <a:rPr lang="fr-BE">
                <a:solidFill>
                  <a:srgbClr val="1D2A34"/>
                </a:solidFill>
              </a:rPr>
              <a:t>sensoriel</a:t>
            </a:r>
            <a:r>
              <a:rPr lang="en-US">
                <a:solidFill>
                  <a:srgbClr val="1D2A34"/>
                </a:solidFill>
              </a:rPr>
              <a:t> : </a:t>
            </a:r>
            <a:r>
              <a:rPr lang="en-US" err="1">
                <a:solidFill>
                  <a:srgbClr val="1D2A34"/>
                </a:solidFill>
              </a:rPr>
              <a:t>discriminer</a:t>
            </a:r>
            <a:r>
              <a:rPr lang="en-US">
                <a:solidFill>
                  <a:srgbClr val="1D2A34"/>
                </a:solidFill>
              </a:rPr>
              <a:t> des </a:t>
            </a:r>
            <a:r>
              <a:rPr lang="en-US" err="1">
                <a:solidFill>
                  <a:srgbClr val="1D2A34"/>
                </a:solidFill>
              </a:rPr>
              <a:t>éléments</a:t>
            </a:r>
            <a:r>
              <a:rPr lang="en-US">
                <a:solidFill>
                  <a:srgbClr val="1D2A34"/>
                </a:solidFill>
              </a:rPr>
              <a:t>, des </a:t>
            </a:r>
            <a:r>
              <a:rPr lang="en-US" err="1">
                <a:solidFill>
                  <a:srgbClr val="1D2A34"/>
                </a:solidFill>
              </a:rPr>
              <a:t>phénomènes</a:t>
            </a:r>
            <a:r>
              <a:rPr lang="en-US">
                <a:solidFill>
                  <a:srgbClr val="1D2A34"/>
                </a:solidFill>
              </a:rPr>
              <a:t> </a:t>
            </a:r>
            <a:r>
              <a:rPr lang="en-US" err="1">
                <a:solidFill>
                  <a:srgbClr val="1D2A34"/>
                </a:solidFill>
              </a:rPr>
              <a:t>auditif</a:t>
            </a:r>
            <a:r>
              <a:rPr lang="en-US">
                <a:solidFill>
                  <a:srgbClr val="1D2A34"/>
                </a:solidFill>
              </a:rPr>
              <a:t>, </a:t>
            </a:r>
            <a:r>
              <a:rPr lang="en-US" err="1">
                <a:solidFill>
                  <a:srgbClr val="1D2A34"/>
                </a:solidFill>
              </a:rPr>
              <a:t>visuel</a:t>
            </a:r>
            <a:r>
              <a:rPr lang="en-US">
                <a:solidFill>
                  <a:srgbClr val="1D2A34"/>
                </a:solidFill>
              </a:rPr>
              <a:t>, tactile et </a:t>
            </a:r>
            <a:r>
              <a:rPr lang="en-US" err="1">
                <a:solidFill>
                  <a:srgbClr val="1D2A34"/>
                </a:solidFill>
              </a:rPr>
              <a:t>kinesthésique</a:t>
            </a:r>
            <a:r>
              <a:rPr lang="en-US">
                <a:solidFill>
                  <a:srgbClr val="1D2A34"/>
                </a:solidFill>
              </a:rPr>
              <a:t>.</a:t>
            </a:r>
            <a:br>
              <a:rPr lang="en-US">
                <a:solidFill>
                  <a:srgbClr val="1D2A34"/>
                </a:solidFill>
              </a:rPr>
            </a:br>
            <a:r>
              <a:rPr lang="en-US" err="1">
                <a:solidFill>
                  <a:srgbClr val="1D2A34"/>
                </a:solidFill>
              </a:rPr>
              <a:t>Collaborer</a:t>
            </a:r>
            <a:r>
              <a:rPr lang="en-US">
                <a:solidFill>
                  <a:srgbClr val="1D2A34"/>
                </a:solidFill>
              </a:rPr>
              <a:t> : confronter des </a:t>
            </a:r>
            <a:r>
              <a:rPr lang="en-US" err="1">
                <a:solidFill>
                  <a:srgbClr val="1D2A34"/>
                </a:solidFill>
              </a:rPr>
              <a:t>capacités</a:t>
            </a:r>
            <a:r>
              <a:rPr lang="en-US">
                <a:solidFill>
                  <a:srgbClr val="1D2A34"/>
                </a:solidFill>
              </a:rPr>
              <a:t> </a:t>
            </a:r>
            <a:r>
              <a:rPr lang="en-US" err="1">
                <a:solidFill>
                  <a:srgbClr val="1D2A34"/>
                </a:solidFill>
              </a:rPr>
              <a:t>individuelles</a:t>
            </a:r>
            <a:r>
              <a:rPr lang="en-US">
                <a:solidFill>
                  <a:srgbClr val="1D2A34"/>
                </a:solidFill>
              </a:rPr>
              <a:t> pour </a:t>
            </a:r>
            <a:r>
              <a:rPr lang="en-US" err="1">
                <a:solidFill>
                  <a:srgbClr val="1D2A34"/>
                </a:solidFill>
              </a:rPr>
              <a:t>réaliser</a:t>
            </a:r>
            <a:r>
              <a:rPr lang="en-US">
                <a:solidFill>
                  <a:srgbClr val="1D2A34"/>
                </a:solidFill>
              </a:rPr>
              <a:t> </a:t>
            </a:r>
            <a:r>
              <a:rPr lang="en-US" err="1">
                <a:solidFill>
                  <a:srgbClr val="1D2A34"/>
                </a:solidFill>
              </a:rPr>
              <a:t>une</a:t>
            </a:r>
            <a:r>
              <a:rPr lang="en-US">
                <a:solidFill>
                  <a:srgbClr val="1D2A34"/>
                </a:solidFill>
              </a:rPr>
              <a:t> production collective ; </a:t>
            </a:r>
            <a:r>
              <a:rPr lang="en-US" err="1">
                <a:solidFill>
                  <a:srgbClr val="1D2A34"/>
                </a:solidFill>
              </a:rPr>
              <a:t>participer</a:t>
            </a:r>
            <a:r>
              <a:rPr lang="en-US">
                <a:solidFill>
                  <a:srgbClr val="1D2A34"/>
                </a:solidFill>
              </a:rPr>
              <a:t> à la distribution des </a:t>
            </a:r>
            <a:r>
              <a:rPr lang="en-US" err="1">
                <a:solidFill>
                  <a:srgbClr val="1D2A34"/>
                </a:solidFill>
              </a:rPr>
              <a:t>rôles</a:t>
            </a:r>
            <a:r>
              <a:rPr lang="en-US">
                <a:solidFill>
                  <a:srgbClr val="1D2A34"/>
                </a:solidFill>
              </a:rPr>
              <a:t> pour des </a:t>
            </a:r>
            <a:r>
              <a:rPr lang="en-US" err="1">
                <a:solidFill>
                  <a:srgbClr val="1D2A34"/>
                </a:solidFill>
              </a:rPr>
              <a:t>créations</a:t>
            </a:r>
            <a:r>
              <a:rPr lang="en-US">
                <a:solidFill>
                  <a:srgbClr val="1D2A34"/>
                </a:solidFill>
              </a:rPr>
              <a:t> collectives et des </a:t>
            </a:r>
            <a:r>
              <a:rPr lang="en-US" err="1">
                <a:solidFill>
                  <a:srgbClr val="1D2A34"/>
                </a:solidFill>
              </a:rPr>
              <a:t>exécutions</a:t>
            </a:r>
            <a:r>
              <a:rPr lang="en-US">
                <a:solidFill>
                  <a:srgbClr val="1D2A34"/>
                </a:solidFill>
              </a:rPr>
              <a:t> </a:t>
            </a:r>
            <a:r>
              <a:rPr lang="en-US" err="1">
                <a:solidFill>
                  <a:srgbClr val="1D2A34"/>
                </a:solidFill>
              </a:rPr>
              <a:t>soignées</a:t>
            </a:r>
            <a:r>
              <a:rPr lang="en-US">
                <a:solidFill>
                  <a:srgbClr val="1D2A34"/>
                </a:solidFill>
              </a:rPr>
              <a:t>.</a:t>
            </a:r>
            <a:endParaRPr lang="en-US">
              <a:solidFill>
                <a:srgbClr val="1D2A34">
                  <a:alpha val="70000"/>
                </a:srgbClr>
              </a:solidFill>
            </a:endParaRPr>
          </a:p>
          <a:p>
            <a:pPr>
              <a:buClr>
                <a:srgbClr val="E3EAF0"/>
              </a:buClr>
            </a:pPr>
            <a:r>
              <a:rPr lang="en-US" b="1" err="1">
                <a:solidFill>
                  <a:srgbClr val="1D2A34"/>
                </a:solidFill>
              </a:rPr>
              <a:t>Compétences</a:t>
            </a:r>
            <a:r>
              <a:rPr lang="en-US" b="1">
                <a:solidFill>
                  <a:srgbClr val="1D2A34"/>
                </a:solidFill>
              </a:rPr>
              <a:t> </a:t>
            </a:r>
            <a:r>
              <a:rPr lang="en-US" b="1" err="1">
                <a:solidFill>
                  <a:srgbClr val="1D2A34"/>
                </a:solidFill>
              </a:rPr>
              <a:t>disciplinaires</a:t>
            </a:r>
            <a:r>
              <a:rPr lang="en-US" b="1">
                <a:solidFill>
                  <a:srgbClr val="1D2A34"/>
                </a:solidFill>
              </a:rPr>
              <a:t> :</a:t>
            </a:r>
          </a:p>
          <a:p>
            <a:pPr marL="228600" indent="0">
              <a:buClr>
                <a:srgbClr val="E3EAF0"/>
              </a:buClr>
              <a:buNone/>
            </a:pPr>
            <a:r>
              <a:rPr lang="en-US">
                <a:solidFill>
                  <a:srgbClr val="1D2A34"/>
                </a:solidFill>
              </a:rPr>
              <a:t>4.2. Agir et </a:t>
            </a:r>
            <a:r>
              <a:rPr lang="en-US" err="1">
                <a:solidFill>
                  <a:srgbClr val="1D2A34"/>
                </a:solidFill>
              </a:rPr>
              <a:t>exprimer</a:t>
            </a:r>
            <a:r>
              <a:rPr lang="en-US">
                <a:solidFill>
                  <a:srgbClr val="1D2A34"/>
                </a:solidFill>
              </a:rPr>
              <a:t>, </a:t>
            </a:r>
            <a:r>
              <a:rPr lang="en-US" err="1">
                <a:solidFill>
                  <a:srgbClr val="1D2A34"/>
                </a:solidFill>
              </a:rPr>
              <a:t>transférer</a:t>
            </a:r>
            <a:r>
              <a:rPr lang="en-US">
                <a:solidFill>
                  <a:srgbClr val="1D2A34"/>
                </a:solidFill>
              </a:rPr>
              <a:t> et </a:t>
            </a:r>
            <a:r>
              <a:rPr lang="en-US" err="1">
                <a:solidFill>
                  <a:srgbClr val="1D2A34"/>
                </a:solidFill>
              </a:rPr>
              <a:t>créer</a:t>
            </a:r>
            <a:r>
              <a:rPr lang="en-US">
                <a:solidFill>
                  <a:srgbClr val="1D2A34"/>
                </a:solidFill>
              </a:rPr>
              <a:t> dans les </a:t>
            </a:r>
            <a:r>
              <a:rPr lang="en-US" err="1">
                <a:solidFill>
                  <a:srgbClr val="1D2A34"/>
                </a:solidFill>
              </a:rPr>
              <a:t>domaines</a:t>
            </a:r>
            <a:r>
              <a:rPr lang="en-US">
                <a:solidFill>
                  <a:srgbClr val="1D2A34"/>
                </a:solidFill>
              </a:rPr>
              <a:t> vocal, verbal, </a:t>
            </a:r>
            <a:r>
              <a:rPr lang="en-US" err="1">
                <a:solidFill>
                  <a:srgbClr val="1D2A34"/>
                </a:solidFill>
              </a:rPr>
              <a:t>rythmique</a:t>
            </a:r>
            <a:r>
              <a:rPr lang="en-US">
                <a:solidFill>
                  <a:srgbClr val="1D2A34"/>
                </a:solidFill>
              </a:rPr>
              <a:t> instrumental et </a:t>
            </a:r>
            <a:r>
              <a:rPr lang="en-US" err="1">
                <a:solidFill>
                  <a:srgbClr val="1D2A34"/>
                </a:solidFill>
              </a:rPr>
              <a:t>corporel</a:t>
            </a:r>
            <a:r>
              <a:rPr lang="en-US">
                <a:solidFill>
                  <a:srgbClr val="1D2A34"/>
                </a:solidFill>
              </a:rPr>
              <a:t>.</a:t>
            </a:r>
          </a:p>
          <a:p>
            <a:pPr marL="228600" indent="0">
              <a:buNone/>
            </a:pPr>
            <a:r>
              <a:rPr lang="en-US" err="1">
                <a:solidFill>
                  <a:srgbClr val="1D2A34"/>
                </a:solidFill>
              </a:rPr>
              <a:t>Reproduire</a:t>
            </a:r>
            <a:r>
              <a:rPr lang="en-US">
                <a:solidFill>
                  <a:srgbClr val="1D2A34"/>
                </a:solidFill>
              </a:rPr>
              <a:t>, </a:t>
            </a:r>
            <a:r>
              <a:rPr lang="en-US" err="1">
                <a:solidFill>
                  <a:srgbClr val="1D2A34"/>
                </a:solidFill>
              </a:rPr>
              <a:t>imiter</a:t>
            </a:r>
            <a:r>
              <a:rPr lang="en-US">
                <a:solidFill>
                  <a:srgbClr val="1D2A34"/>
                </a:solidFill>
              </a:rPr>
              <a:t>, copier des </a:t>
            </a:r>
            <a:r>
              <a:rPr lang="en-US" err="1">
                <a:solidFill>
                  <a:srgbClr val="1D2A34"/>
                </a:solidFill>
              </a:rPr>
              <a:t>mouvements</a:t>
            </a:r>
            <a:r>
              <a:rPr lang="en-US">
                <a:solidFill>
                  <a:srgbClr val="1D2A34"/>
                </a:solidFill>
              </a:rPr>
              <a:t>, des </a:t>
            </a:r>
            <a:r>
              <a:rPr lang="en-US" err="1">
                <a:solidFill>
                  <a:srgbClr val="1D2A34"/>
                </a:solidFill>
              </a:rPr>
              <a:t>gestes</a:t>
            </a:r>
            <a:r>
              <a:rPr lang="en-US">
                <a:solidFill>
                  <a:srgbClr val="1D2A34"/>
                </a:solidFill>
              </a:rPr>
              <a:t>, des expressions </a:t>
            </a:r>
            <a:r>
              <a:rPr lang="en-US" err="1">
                <a:solidFill>
                  <a:srgbClr val="1D2A34"/>
                </a:solidFill>
              </a:rPr>
              <a:t>vocales</a:t>
            </a:r>
            <a:r>
              <a:rPr lang="en-US">
                <a:solidFill>
                  <a:srgbClr val="1D2A34"/>
                </a:solidFill>
              </a:rPr>
              <a:t>, des expressions </a:t>
            </a:r>
            <a:r>
              <a:rPr lang="en-US" err="1">
                <a:solidFill>
                  <a:srgbClr val="1D2A34"/>
                </a:solidFill>
              </a:rPr>
              <a:t>rythmiques</a:t>
            </a:r>
            <a:r>
              <a:rPr lang="en-US">
                <a:solidFill>
                  <a:srgbClr val="1D2A34"/>
                </a:solidFill>
              </a:rPr>
              <a:t> et </a:t>
            </a:r>
            <a:r>
              <a:rPr lang="en-US" err="1">
                <a:solidFill>
                  <a:srgbClr val="1D2A34"/>
                </a:solidFill>
              </a:rPr>
              <a:t>mélodiques</a:t>
            </a:r>
            <a:r>
              <a:rPr lang="en-US">
                <a:solidFill>
                  <a:srgbClr val="1D2A34"/>
                </a:solidFill>
              </a:rPr>
              <a:t>, des expressions </a:t>
            </a:r>
            <a:r>
              <a:rPr lang="en-US" err="1">
                <a:solidFill>
                  <a:srgbClr val="1D2A34"/>
                </a:solidFill>
              </a:rPr>
              <a:t>sonores</a:t>
            </a:r>
            <a:r>
              <a:rPr lang="en-US">
                <a:solidFill>
                  <a:srgbClr val="1D2A34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341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E35B5-874A-4345-AF99-C25EBD988F3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cs typeface="Angsana New"/>
              </a:rPr>
              <a:t>Exploitation de </a:t>
            </a:r>
            <a:r>
              <a:rPr lang="fr-BE">
                <a:cs typeface="Angsana New"/>
              </a:rPr>
              <a:t>l'outil</a:t>
            </a:r>
            <a:r>
              <a:rPr lang="en-US">
                <a:cs typeface="Angsana New"/>
              </a:rPr>
              <a:t>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D67B3-3875-42DE-9BE5-1A12F9F1C94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797657"/>
            <a:ext cx="10515600" cy="43793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1D2A34"/>
                </a:solidFill>
              </a:rPr>
              <a:t>Tout </a:t>
            </a:r>
            <a:r>
              <a:rPr lang="fr-BE">
                <a:solidFill>
                  <a:srgbClr val="1D2A34"/>
                </a:solidFill>
              </a:rPr>
              <a:t>d'abord</a:t>
            </a:r>
            <a:r>
              <a:rPr lang="en-US">
                <a:solidFill>
                  <a:srgbClr val="1D2A34"/>
                </a:solidFill>
              </a:rPr>
              <a:t>, nous </a:t>
            </a:r>
            <a:r>
              <a:rPr lang="en-US" err="1">
                <a:solidFill>
                  <a:srgbClr val="1D2A34"/>
                </a:solidFill>
              </a:rPr>
              <a:t>réaliserons</a:t>
            </a:r>
            <a:r>
              <a:rPr lang="en-US">
                <a:solidFill>
                  <a:srgbClr val="1D2A34"/>
                </a:solidFill>
              </a:rPr>
              <a:t> </a:t>
            </a:r>
            <a:r>
              <a:rPr lang="en-US" err="1">
                <a:solidFill>
                  <a:srgbClr val="1D2A34"/>
                </a:solidFill>
              </a:rPr>
              <a:t>l'outil</a:t>
            </a:r>
            <a:r>
              <a:rPr lang="en-US">
                <a:solidFill>
                  <a:srgbClr val="1D2A34"/>
                </a:solidFill>
              </a:rPr>
              <a:t> avec </a:t>
            </a:r>
            <a:r>
              <a:rPr lang="en-US" err="1">
                <a:solidFill>
                  <a:srgbClr val="1D2A34"/>
                </a:solidFill>
              </a:rPr>
              <a:t>nos</a:t>
            </a:r>
            <a:r>
              <a:rPr lang="en-US">
                <a:solidFill>
                  <a:srgbClr val="1D2A34"/>
                </a:solidFill>
              </a:rPr>
              <a:t> </a:t>
            </a:r>
            <a:r>
              <a:rPr lang="en-US" err="1">
                <a:solidFill>
                  <a:srgbClr val="1D2A34"/>
                </a:solidFill>
              </a:rPr>
              <a:t>élèves</a:t>
            </a:r>
            <a:r>
              <a:rPr lang="en-US">
                <a:solidFill>
                  <a:srgbClr val="1D2A34"/>
                </a:solidFill>
              </a:rPr>
              <a:t>. La </a:t>
            </a:r>
            <a:r>
              <a:rPr lang="en-US" err="1">
                <a:solidFill>
                  <a:srgbClr val="1D2A34"/>
                </a:solidFill>
              </a:rPr>
              <a:t>création</a:t>
            </a:r>
            <a:r>
              <a:rPr lang="en-US">
                <a:solidFill>
                  <a:srgbClr val="1D2A34"/>
                </a:solidFill>
              </a:rPr>
              <a:t> de </a:t>
            </a:r>
            <a:r>
              <a:rPr lang="en-US" err="1">
                <a:solidFill>
                  <a:srgbClr val="1D2A34"/>
                </a:solidFill>
              </a:rPr>
              <a:t>celui</a:t>
            </a:r>
            <a:r>
              <a:rPr lang="en-US">
                <a:solidFill>
                  <a:srgbClr val="1D2A34"/>
                </a:solidFill>
              </a:rPr>
              <a:t>-ci </a:t>
            </a:r>
            <a:r>
              <a:rPr lang="en-US" err="1">
                <a:solidFill>
                  <a:srgbClr val="1D2A34"/>
                </a:solidFill>
              </a:rPr>
              <a:t>travaillera</a:t>
            </a:r>
            <a:r>
              <a:rPr lang="en-US">
                <a:solidFill>
                  <a:srgbClr val="1D2A34"/>
                </a:solidFill>
              </a:rPr>
              <a:t> </a:t>
            </a:r>
            <a:r>
              <a:rPr lang="en-US" err="1">
                <a:solidFill>
                  <a:srgbClr val="1D2A34"/>
                </a:solidFill>
              </a:rPr>
              <a:t>plusieurs</a:t>
            </a:r>
            <a:r>
              <a:rPr lang="en-US">
                <a:solidFill>
                  <a:srgbClr val="1D2A34"/>
                </a:solidFill>
              </a:rPr>
              <a:t> disciplines.</a:t>
            </a:r>
          </a:p>
          <a:p>
            <a:pPr>
              <a:buClr>
                <a:srgbClr val="E3EAF0"/>
              </a:buClr>
            </a:pPr>
            <a:r>
              <a:rPr lang="en-US">
                <a:solidFill>
                  <a:srgbClr val="1D2A34"/>
                </a:solidFill>
              </a:rPr>
              <a:t>Une </a:t>
            </a:r>
            <a:r>
              <a:rPr lang="en-US" err="1">
                <a:solidFill>
                  <a:srgbClr val="1D2A34"/>
                </a:solidFill>
              </a:rPr>
              <a:t>fois</a:t>
            </a:r>
            <a:r>
              <a:rPr lang="en-US">
                <a:solidFill>
                  <a:srgbClr val="1D2A34"/>
                </a:solidFill>
              </a:rPr>
              <a:t> </a:t>
            </a:r>
            <a:r>
              <a:rPr lang="en-US" err="1">
                <a:solidFill>
                  <a:srgbClr val="1D2A34"/>
                </a:solidFill>
              </a:rPr>
              <a:t>l'élaboration</a:t>
            </a:r>
            <a:r>
              <a:rPr lang="en-US">
                <a:solidFill>
                  <a:srgbClr val="1D2A34"/>
                </a:solidFill>
              </a:rPr>
              <a:t> de </a:t>
            </a:r>
            <a:r>
              <a:rPr lang="en-US" err="1">
                <a:solidFill>
                  <a:srgbClr val="1D2A34"/>
                </a:solidFill>
              </a:rPr>
              <a:t>l'outil</a:t>
            </a:r>
            <a:r>
              <a:rPr lang="en-US">
                <a:solidFill>
                  <a:srgbClr val="1D2A34"/>
                </a:solidFill>
              </a:rPr>
              <a:t> </a:t>
            </a:r>
            <a:r>
              <a:rPr lang="en-US" err="1">
                <a:solidFill>
                  <a:srgbClr val="1D2A34"/>
                </a:solidFill>
              </a:rPr>
              <a:t>terminée</a:t>
            </a:r>
            <a:r>
              <a:rPr lang="en-US">
                <a:solidFill>
                  <a:srgbClr val="1D2A34"/>
                </a:solidFill>
              </a:rPr>
              <a:t>, nous </a:t>
            </a:r>
            <a:r>
              <a:rPr lang="en-US" err="1">
                <a:solidFill>
                  <a:srgbClr val="1D2A34"/>
                </a:solidFill>
              </a:rPr>
              <a:t>pourrons</a:t>
            </a:r>
            <a:r>
              <a:rPr lang="en-US">
                <a:solidFill>
                  <a:srgbClr val="1D2A34"/>
                </a:solidFill>
              </a:rPr>
              <a:t> </a:t>
            </a:r>
            <a:r>
              <a:rPr lang="en-US" err="1">
                <a:solidFill>
                  <a:srgbClr val="1D2A34"/>
                </a:solidFill>
              </a:rPr>
              <a:t>l'utiliser</a:t>
            </a:r>
            <a:r>
              <a:rPr lang="en-US">
                <a:solidFill>
                  <a:srgbClr val="1D2A34"/>
                </a:solidFill>
              </a:rPr>
              <a:t> pour </a:t>
            </a:r>
            <a:r>
              <a:rPr lang="en-US" err="1">
                <a:solidFill>
                  <a:srgbClr val="1D2A34"/>
                </a:solidFill>
              </a:rPr>
              <a:t>créer</a:t>
            </a:r>
            <a:r>
              <a:rPr lang="en-US">
                <a:solidFill>
                  <a:srgbClr val="1D2A34"/>
                </a:solidFill>
              </a:rPr>
              <a:t> </a:t>
            </a:r>
            <a:r>
              <a:rPr lang="en-US" err="1">
                <a:solidFill>
                  <a:srgbClr val="1D2A34"/>
                </a:solidFill>
              </a:rPr>
              <a:t>ou</a:t>
            </a:r>
            <a:r>
              <a:rPr lang="en-US">
                <a:solidFill>
                  <a:srgbClr val="1D2A34"/>
                </a:solidFill>
              </a:rPr>
              <a:t> </a:t>
            </a:r>
            <a:r>
              <a:rPr lang="en-US" err="1">
                <a:solidFill>
                  <a:srgbClr val="1D2A34"/>
                </a:solidFill>
              </a:rPr>
              <a:t>reproduire</a:t>
            </a:r>
            <a:r>
              <a:rPr lang="en-US">
                <a:solidFill>
                  <a:srgbClr val="1D2A34"/>
                </a:solidFill>
              </a:rPr>
              <a:t> un </a:t>
            </a:r>
            <a:r>
              <a:rPr lang="en-US" err="1">
                <a:solidFill>
                  <a:srgbClr val="1D2A34"/>
                </a:solidFill>
              </a:rPr>
              <a:t>rythme</a:t>
            </a:r>
            <a:r>
              <a:rPr lang="en-US">
                <a:solidFill>
                  <a:srgbClr val="1D2A34"/>
                </a:solidFill>
              </a:rPr>
              <a:t> qui </a:t>
            </a:r>
            <a:r>
              <a:rPr lang="en-US" err="1">
                <a:solidFill>
                  <a:srgbClr val="1D2A34"/>
                </a:solidFill>
              </a:rPr>
              <a:t>accompagnera</a:t>
            </a:r>
            <a:r>
              <a:rPr lang="en-US">
                <a:solidFill>
                  <a:srgbClr val="1D2A34"/>
                </a:solidFill>
              </a:rPr>
              <a:t> un chant.</a:t>
            </a:r>
            <a:r>
              <a:rPr lang="en-US">
                <a:solidFill>
                  <a:srgbClr val="1D2A34"/>
                </a:solidFill>
                <a:ea typeface="+mn-lt"/>
                <a:cs typeface="+mn-lt"/>
              </a:rPr>
              <a:t> En </a:t>
            </a:r>
            <a:r>
              <a:rPr lang="en-US" err="1">
                <a:solidFill>
                  <a:srgbClr val="1D2A34"/>
                </a:solidFill>
                <a:ea typeface="+mn-lt"/>
                <a:cs typeface="+mn-lt"/>
              </a:rPr>
              <a:t>prolongement</a:t>
            </a:r>
            <a:r>
              <a:rPr lang="en-US">
                <a:solidFill>
                  <a:srgbClr val="1D2A34"/>
                </a:solidFill>
                <a:ea typeface="+mn-lt"/>
                <a:cs typeface="+mn-lt"/>
              </a:rPr>
              <a:t>, nous </a:t>
            </a:r>
            <a:r>
              <a:rPr lang="en-US" err="1">
                <a:solidFill>
                  <a:srgbClr val="1D2A34"/>
                </a:solidFill>
                <a:ea typeface="+mn-lt"/>
                <a:cs typeface="+mn-lt"/>
              </a:rPr>
              <a:t>augmenterons</a:t>
            </a:r>
            <a:r>
              <a:rPr lang="en-US">
                <a:solidFill>
                  <a:srgbClr val="1D2A34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1D2A34"/>
                </a:solidFill>
                <a:ea typeface="+mn-lt"/>
                <a:cs typeface="+mn-lt"/>
              </a:rPr>
              <a:t>progressivement</a:t>
            </a:r>
            <a:r>
              <a:rPr lang="en-US">
                <a:solidFill>
                  <a:srgbClr val="1D2A34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1D2A34"/>
                </a:solidFill>
                <a:ea typeface="+mn-lt"/>
                <a:cs typeface="+mn-lt"/>
              </a:rPr>
              <a:t>l'intensité</a:t>
            </a:r>
            <a:r>
              <a:rPr lang="en-US">
                <a:solidFill>
                  <a:srgbClr val="1D2A34"/>
                </a:solidFill>
                <a:ea typeface="+mn-lt"/>
                <a:cs typeface="+mn-lt"/>
              </a:rPr>
              <a:t>.</a:t>
            </a:r>
          </a:p>
          <a:p>
            <a:pPr>
              <a:buClr>
                <a:srgbClr val="E3EAF0"/>
              </a:buClr>
            </a:pPr>
            <a:r>
              <a:rPr lang="en-US">
                <a:solidFill>
                  <a:srgbClr val="1D2A34"/>
                </a:solidFill>
              </a:rPr>
              <a:t>En </a:t>
            </a:r>
            <a:r>
              <a:rPr lang="en-US" err="1">
                <a:solidFill>
                  <a:srgbClr val="1D2A34"/>
                </a:solidFill>
              </a:rPr>
              <a:t>variante</a:t>
            </a:r>
            <a:r>
              <a:rPr lang="en-US">
                <a:solidFill>
                  <a:srgbClr val="1D2A34"/>
                </a:solidFill>
              </a:rPr>
              <a:t>, on </a:t>
            </a:r>
            <a:r>
              <a:rPr lang="en-US" err="1">
                <a:solidFill>
                  <a:srgbClr val="1D2A34"/>
                </a:solidFill>
              </a:rPr>
              <a:t>pourrait</a:t>
            </a:r>
            <a:r>
              <a:rPr lang="en-US">
                <a:solidFill>
                  <a:srgbClr val="1D2A34"/>
                </a:solidFill>
              </a:rPr>
              <a:t>, </a:t>
            </a:r>
            <a:r>
              <a:rPr lang="en-US" err="1">
                <a:solidFill>
                  <a:srgbClr val="1D2A34"/>
                </a:solidFill>
              </a:rPr>
              <a:t>insérer</a:t>
            </a:r>
            <a:r>
              <a:rPr lang="en-US">
                <a:solidFill>
                  <a:srgbClr val="1D2A34"/>
                </a:solidFill>
              </a:rPr>
              <a:t> des grains de </a:t>
            </a:r>
            <a:r>
              <a:rPr lang="en-US" err="1">
                <a:solidFill>
                  <a:srgbClr val="1D2A34"/>
                </a:solidFill>
              </a:rPr>
              <a:t>riz</a:t>
            </a:r>
            <a:r>
              <a:rPr lang="en-US">
                <a:solidFill>
                  <a:srgbClr val="1D2A34"/>
                </a:solidFill>
              </a:rPr>
              <a:t> entre les </a:t>
            </a:r>
            <a:r>
              <a:rPr lang="en-US" err="1">
                <a:solidFill>
                  <a:srgbClr val="1D2A34"/>
                </a:solidFill>
              </a:rPr>
              <a:t>capuchons</a:t>
            </a:r>
            <a:r>
              <a:rPr lang="en-US">
                <a:solidFill>
                  <a:srgbClr val="1D2A34"/>
                </a:solidFill>
              </a:rPr>
              <a:t> pour </a:t>
            </a:r>
            <a:r>
              <a:rPr lang="en-US" err="1">
                <a:solidFill>
                  <a:srgbClr val="1D2A34"/>
                </a:solidFill>
              </a:rPr>
              <a:t>obtenir</a:t>
            </a:r>
            <a:r>
              <a:rPr lang="en-US">
                <a:solidFill>
                  <a:srgbClr val="1D2A34"/>
                </a:solidFill>
              </a:rPr>
              <a:t> un </a:t>
            </a:r>
            <a:r>
              <a:rPr lang="en-US" err="1">
                <a:solidFill>
                  <a:srgbClr val="1D2A34"/>
                </a:solidFill>
              </a:rPr>
              <a:t>autre</a:t>
            </a:r>
            <a:r>
              <a:rPr lang="en-US">
                <a:solidFill>
                  <a:srgbClr val="1D2A34"/>
                </a:solidFill>
              </a:rPr>
              <a:t> son.</a:t>
            </a:r>
          </a:p>
          <a:p>
            <a:pPr>
              <a:buClr>
                <a:srgbClr val="E3EAF0"/>
              </a:buClr>
            </a:pPr>
            <a:endParaRPr lang="en-US">
              <a:solidFill>
                <a:srgbClr val="1D2A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106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40DB32-4F78-438E-9799-E289F77A56D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fr-FR">
                <a:cs typeface="Angsana New"/>
              </a:rPr>
              <a:t>Les objectifs interdisciplinaires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F1A30E-8DDF-44ED-9258-EE12AF52A69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fr-BE" sz="2900" b="1" u="sng" dirty="0">
                <a:solidFill>
                  <a:srgbClr val="1D2A34"/>
                </a:solidFill>
              </a:rPr>
              <a:t>Français</a:t>
            </a:r>
            <a:r>
              <a:rPr lang="fr-BE" dirty="0">
                <a:solidFill>
                  <a:srgbClr val="1D2A34"/>
                </a:solidFill>
              </a:rPr>
              <a:t> </a:t>
            </a:r>
            <a:endParaRPr lang="fr-BE" dirty="0">
              <a:solidFill>
                <a:srgbClr val="1D2A34">
                  <a:alpha val="70000"/>
                </a:srgbClr>
              </a:solidFill>
            </a:endParaRPr>
          </a:p>
          <a:p>
            <a:r>
              <a:rPr lang="fr-BE" dirty="0">
                <a:solidFill>
                  <a:srgbClr val="1D2A34"/>
                </a:solidFill>
              </a:rPr>
              <a:t>Objectif : l'élève sera capable de lire/écouter un déroulement afin de créer un </a:t>
            </a:r>
            <a:r>
              <a:rPr lang="fr-BE" dirty="0" err="1">
                <a:solidFill>
                  <a:srgbClr val="1D2A34"/>
                </a:solidFill>
              </a:rPr>
              <a:t>capuchophone</a:t>
            </a:r>
            <a:r>
              <a:rPr lang="fr-BE" dirty="0">
                <a:solidFill>
                  <a:srgbClr val="1D2A34"/>
                </a:solidFill>
              </a:rPr>
              <a:t>.</a:t>
            </a:r>
            <a:endParaRPr lang="fr-BE" dirty="0"/>
          </a:p>
          <a:p>
            <a:r>
              <a:rPr lang="fr-BE" b="1" u="sng" dirty="0">
                <a:solidFill>
                  <a:srgbClr val="1D2A34"/>
                </a:solidFill>
              </a:rPr>
              <a:t>Éveil</a:t>
            </a:r>
          </a:p>
          <a:p>
            <a:r>
              <a:rPr lang="fr-BE" dirty="0">
                <a:solidFill>
                  <a:srgbClr val="1D2A34"/>
                </a:solidFill>
              </a:rPr>
              <a:t>Objectif : l'élève sera capable de créer un instrument de musique à partir d'objets recyclés.</a:t>
            </a:r>
          </a:p>
          <a:p>
            <a:r>
              <a:rPr lang="fr-BE" b="1" u="sng" dirty="0">
                <a:solidFill>
                  <a:srgbClr val="1D2A34"/>
                </a:solidFill>
              </a:rPr>
              <a:t>Éducation artistique</a:t>
            </a:r>
          </a:p>
          <a:p>
            <a:r>
              <a:rPr lang="fr-BE" dirty="0">
                <a:solidFill>
                  <a:srgbClr val="1D2A34"/>
                </a:solidFill>
              </a:rPr>
              <a:t>Objectif : l'élève sera capable d'observer et de dessiner l'instrument.</a:t>
            </a:r>
          </a:p>
          <a:p>
            <a:r>
              <a:rPr lang="fr-BE" b="1" u="sng" dirty="0">
                <a:solidFill>
                  <a:srgbClr val="1D2A34"/>
                </a:solidFill>
              </a:rPr>
              <a:t>Mathématiques </a:t>
            </a:r>
            <a:endParaRPr lang="fr-BE" b="1" u="sng" dirty="0"/>
          </a:p>
          <a:p>
            <a:r>
              <a:rPr lang="fr-BE" dirty="0">
                <a:solidFill>
                  <a:srgbClr val="1D2A34"/>
                </a:solidFill>
              </a:rPr>
              <a:t>Objectif : l'élève sera capable de construire l'instrument en respectant les mesures de grandeurs.</a:t>
            </a:r>
          </a:p>
          <a:p>
            <a:r>
              <a:rPr lang="fr-BE" b="1" u="sng" dirty="0">
                <a:solidFill>
                  <a:srgbClr val="1D2A34"/>
                </a:solidFill>
              </a:rPr>
              <a:t>Psychomotricité </a:t>
            </a:r>
            <a:endParaRPr lang="fr-BE" b="1" u="sng" dirty="0"/>
          </a:p>
          <a:p>
            <a:r>
              <a:rPr lang="fr-BE" dirty="0">
                <a:solidFill>
                  <a:srgbClr val="1D2A34"/>
                </a:solidFill>
              </a:rPr>
              <a:t>Objectif : l'élève sera capable de manier l'instrument.</a:t>
            </a:r>
          </a:p>
        </p:txBody>
      </p:sp>
    </p:spTree>
    <p:extLst>
      <p:ext uri="{BB962C8B-B14F-4D97-AF65-F5344CB8AC3E}">
        <p14:creationId xmlns:p14="http://schemas.microsoft.com/office/powerpoint/2010/main" val="3615412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90AE9-D922-4CCB-9695-14D61692F0A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cs typeface="Angsana New"/>
              </a:rPr>
              <a:t>Et pour le site MUSICA 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21474-1414-4264-9A35-6AB9F72D4A7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solidFill>
                  <a:srgbClr val="1D2A34"/>
                </a:solidFill>
              </a:rPr>
              <a:t>Nous </a:t>
            </a:r>
            <a:r>
              <a:rPr lang="en-US" dirty="0" err="1">
                <a:solidFill>
                  <a:srgbClr val="1D2A34"/>
                </a:solidFill>
              </a:rPr>
              <a:t>avons</a:t>
            </a:r>
            <a:r>
              <a:rPr lang="en-US" dirty="0">
                <a:solidFill>
                  <a:srgbClr val="1D2A34"/>
                </a:solidFill>
              </a:rPr>
              <a:t> </a:t>
            </a:r>
            <a:r>
              <a:rPr lang="en-US" dirty="0" err="1">
                <a:solidFill>
                  <a:srgbClr val="1D2A34"/>
                </a:solidFill>
              </a:rPr>
              <a:t>créé</a:t>
            </a:r>
            <a:r>
              <a:rPr lang="en-US" dirty="0">
                <a:solidFill>
                  <a:srgbClr val="1D2A34"/>
                </a:solidFill>
              </a:rPr>
              <a:t> </a:t>
            </a:r>
            <a:r>
              <a:rPr lang="en-US" dirty="0" err="1">
                <a:solidFill>
                  <a:srgbClr val="1D2A34"/>
                </a:solidFill>
              </a:rPr>
              <a:t>ce</a:t>
            </a:r>
            <a:r>
              <a:rPr lang="en-US" dirty="0">
                <a:solidFill>
                  <a:srgbClr val="1D2A34"/>
                </a:solidFill>
              </a:rPr>
              <a:t> PowerPoint dans le but de </a:t>
            </a:r>
            <a:r>
              <a:rPr lang="en-US" dirty="0" err="1">
                <a:solidFill>
                  <a:srgbClr val="1D2A34"/>
                </a:solidFill>
              </a:rPr>
              <a:t>l'insérer</a:t>
            </a:r>
            <a:r>
              <a:rPr lang="en-US" dirty="0">
                <a:solidFill>
                  <a:srgbClr val="1D2A34"/>
                </a:solidFill>
              </a:rPr>
              <a:t> sur le site internet MUSICA. Il </a:t>
            </a:r>
            <a:r>
              <a:rPr lang="en-US" dirty="0" err="1">
                <a:solidFill>
                  <a:srgbClr val="1D2A34"/>
                </a:solidFill>
              </a:rPr>
              <a:t>faudrait</a:t>
            </a:r>
            <a:r>
              <a:rPr lang="en-US" dirty="0">
                <a:solidFill>
                  <a:srgbClr val="1D2A34"/>
                </a:solidFill>
              </a:rPr>
              <a:t> </a:t>
            </a:r>
            <a:r>
              <a:rPr lang="en-US" dirty="0" err="1">
                <a:solidFill>
                  <a:srgbClr val="1D2A34"/>
                </a:solidFill>
              </a:rPr>
              <a:t>également</a:t>
            </a:r>
            <a:r>
              <a:rPr lang="en-US" dirty="0">
                <a:solidFill>
                  <a:srgbClr val="1D2A34"/>
                </a:solidFill>
              </a:rPr>
              <a:t> </a:t>
            </a:r>
            <a:r>
              <a:rPr lang="en-US" dirty="0" err="1">
                <a:solidFill>
                  <a:srgbClr val="1D2A34"/>
                </a:solidFill>
              </a:rPr>
              <a:t>insérer</a:t>
            </a:r>
            <a:r>
              <a:rPr lang="en-US" dirty="0">
                <a:solidFill>
                  <a:srgbClr val="1D2A34"/>
                </a:solidFill>
              </a:rPr>
              <a:t> </a:t>
            </a:r>
            <a:r>
              <a:rPr lang="en-US" dirty="0" err="1">
                <a:solidFill>
                  <a:srgbClr val="1D2A34"/>
                </a:solidFill>
              </a:rPr>
              <a:t>une</a:t>
            </a:r>
            <a:r>
              <a:rPr lang="en-US" dirty="0">
                <a:solidFill>
                  <a:srgbClr val="1D2A34"/>
                </a:solidFill>
              </a:rPr>
              <a:t> </a:t>
            </a:r>
            <a:r>
              <a:rPr lang="en-US" dirty="0" err="1">
                <a:solidFill>
                  <a:srgbClr val="1D2A34"/>
                </a:solidFill>
              </a:rPr>
              <a:t>vidéo</a:t>
            </a:r>
            <a:r>
              <a:rPr lang="en-US" dirty="0">
                <a:solidFill>
                  <a:srgbClr val="1D2A34"/>
                </a:solidFill>
              </a:rPr>
              <a:t> de la construction de </a:t>
            </a:r>
            <a:r>
              <a:rPr lang="en-US" err="1">
                <a:solidFill>
                  <a:srgbClr val="1D2A34"/>
                </a:solidFill>
              </a:rPr>
              <a:t>l'instrument</a:t>
            </a:r>
            <a:r>
              <a:rPr lang="en-US">
                <a:solidFill>
                  <a:srgbClr val="1D2A34"/>
                </a:solidFill>
              </a:rPr>
              <a:t> et </a:t>
            </a:r>
            <a:r>
              <a:rPr lang="en-US" err="1">
                <a:solidFill>
                  <a:srgbClr val="1D2A34"/>
                </a:solidFill>
              </a:rPr>
              <a:t>où</a:t>
            </a:r>
            <a:r>
              <a:rPr lang="en-US">
                <a:solidFill>
                  <a:srgbClr val="1D2A34"/>
                </a:solidFill>
              </a:rPr>
              <a:t> </a:t>
            </a:r>
            <a:r>
              <a:rPr lang="en-US" err="1">
                <a:solidFill>
                  <a:srgbClr val="1D2A34"/>
                </a:solidFill>
              </a:rPr>
              <a:t>l'on</a:t>
            </a:r>
            <a:r>
              <a:rPr lang="en-US">
                <a:solidFill>
                  <a:srgbClr val="1D2A34"/>
                </a:solidFill>
              </a:rPr>
              <a:t> nous </a:t>
            </a:r>
            <a:r>
              <a:rPr lang="en-US" err="1">
                <a:solidFill>
                  <a:srgbClr val="1D2A34"/>
                </a:solidFill>
              </a:rPr>
              <a:t>verrait</a:t>
            </a:r>
            <a:r>
              <a:rPr lang="en-US">
                <a:solidFill>
                  <a:srgbClr val="1D2A34"/>
                </a:solidFill>
              </a:rPr>
              <a:t> </a:t>
            </a:r>
            <a:r>
              <a:rPr lang="en-US" err="1">
                <a:solidFill>
                  <a:srgbClr val="1D2A34"/>
                </a:solidFill>
              </a:rPr>
              <a:t>l'utiliser</a:t>
            </a:r>
            <a:r>
              <a:rPr lang="en-US">
                <a:solidFill>
                  <a:srgbClr val="1D2A34"/>
                </a:solidFill>
              </a:rPr>
              <a:t> en </a:t>
            </a:r>
            <a:r>
              <a:rPr lang="en-US" err="1">
                <a:solidFill>
                  <a:srgbClr val="1D2A34"/>
                </a:solidFill>
              </a:rPr>
              <a:t>accompagnant</a:t>
            </a:r>
            <a:r>
              <a:rPr lang="en-US">
                <a:solidFill>
                  <a:srgbClr val="1D2A34"/>
                </a:solidFill>
              </a:rPr>
              <a:t> un chant et en </a:t>
            </a:r>
            <a:r>
              <a:rPr lang="en-US" err="1">
                <a:solidFill>
                  <a:srgbClr val="1D2A34"/>
                </a:solidFill>
              </a:rPr>
              <a:t>faisant</a:t>
            </a:r>
            <a:r>
              <a:rPr lang="en-US">
                <a:solidFill>
                  <a:srgbClr val="1D2A34"/>
                </a:solidFill>
              </a:rPr>
              <a:t> des jeux </a:t>
            </a:r>
            <a:r>
              <a:rPr lang="en-US" err="1">
                <a:solidFill>
                  <a:srgbClr val="1D2A34"/>
                </a:solidFill>
              </a:rPr>
              <a:t>rythmiques</a:t>
            </a:r>
            <a:r>
              <a:rPr lang="en-US" dirty="0">
                <a:solidFill>
                  <a:srgbClr val="1D2A34"/>
                </a:solidFill>
              </a:rPr>
              <a:t>.</a:t>
            </a:r>
            <a:endParaRPr lang="en-US" dirty="0">
              <a:solidFill>
                <a:srgbClr val="1D2A34">
                  <a:alpha val="70000"/>
                </a:srgbClr>
              </a:solidFill>
            </a:endParaRPr>
          </a:p>
          <a:p>
            <a:pPr>
              <a:buClr>
                <a:srgbClr val="E3EAF0"/>
              </a:buClr>
            </a:pPr>
            <a:r>
              <a:rPr lang="en-US" dirty="0">
                <a:solidFill>
                  <a:srgbClr val="1D2A34"/>
                </a:solidFill>
              </a:rPr>
              <a:t>De </a:t>
            </a:r>
            <a:r>
              <a:rPr lang="en-US" dirty="0" err="1">
                <a:solidFill>
                  <a:srgbClr val="1D2A34"/>
                </a:solidFill>
              </a:rPr>
              <a:t>ce</a:t>
            </a:r>
            <a:r>
              <a:rPr lang="en-US" dirty="0">
                <a:solidFill>
                  <a:srgbClr val="1D2A34"/>
                </a:solidFill>
              </a:rPr>
              <a:t> fait, les </a:t>
            </a:r>
            <a:r>
              <a:rPr lang="en-US" dirty="0" err="1">
                <a:solidFill>
                  <a:srgbClr val="1D2A34"/>
                </a:solidFill>
              </a:rPr>
              <a:t>élèves</a:t>
            </a:r>
            <a:r>
              <a:rPr lang="en-US" dirty="0">
                <a:solidFill>
                  <a:srgbClr val="1D2A34"/>
                </a:solidFill>
              </a:rPr>
              <a:t> </a:t>
            </a:r>
            <a:r>
              <a:rPr lang="en-US" dirty="0" err="1">
                <a:solidFill>
                  <a:srgbClr val="1D2A34"/>
                </a:solidFill>
              </a:rPr>
              <a:t>pourront</a:t>
            </a:r>
            <a:r>
              <a:rPr lang="en-US" dirty="0">
                <a:solidFill>
                  <a:srgbClr val="1D2A34"/>
                </a:solidFill>
              </a:rPr>
              <a:t> </a:t>
            </a:r>
            <a:r>
              <a:rPr lang="en-US" dirty="0" err="1">
                <a:solidFill>
                  <a:srgbClr val="1D2A34"/>
                </a:solidFill>
              </a:rPr>
              <a:t>réaliser</a:t>
            </a:r>
            <a:r>
              <a:rPr lang="en-US" dirty="0">
                <a:solidFill>
                  <a:srgbClr val="1D2A34"/>
                </a:solidFill>
              </a:rPr>
              <a:t> </a:t>
            </a:r>
            <a:r>
              <a:rPr lang="en-US" err="1">
                <a:solidFill>
                  <a:srgbClr val="1D2A34"/>
                </a:solidFill>
              </a:rPr>
              <a:t>l'instrument</a:t>
            </a:r>
            <a:r>
              <a:rPr lang="en-US">
                <a:solidFill>
                  <a:srgbClr val="1D2A34"/>
                </a:solidFill>
              </a:rPr>
              <a:t> en</a:t>
            </a:r>
            <a:r>
              <a:rPr lang="en-US" dirty="0">
                <a:solidFill>
                  <a:srgbClr val="1D2A34"/>
                </a:solidFill>
              </a:rPr>
              <a:t> </a:t>
            </a:r>
            <a:r>
              <a:rPr lang="en-US" dirty="0" err="1">
                <a:solidFill>
                  <a:srgbClr val="1D2A34"/>
                </a:solidFill>
              </a:rPr>
              <a:t>autonomie</a:t>
            </a:r>
            <a:r>
              <a:rPr lang="en-US" dirty="0">
                <a:solidFill>
                  <a:srgbClr val="1D2A34"/>
                </a:solidFill>
              </a:rPr>
              <a:t>. </a:t>
            </a:r>
            <a:r>
              <a:rPr lang="en-US" dirty="0" err="1">
                <a:solidFill>
                  <a:srgbClr val="1D2A34"/>
                </a:solidFill>
              </a:rPr>
              <a:t>Ils</a:t>
            </a:r>
            <a:r>
              <a:rPr lang="en-US" dirty="0">
                <a:solidFill>
                  <a:srgbClr val="1D2A34"/>
                </a:solidFill>
              </a:rPr>
              <a:t> </a:t>
            </a:r>
            <a:r>
              <a:rPr lang="en-US" dirty="0" err="1">
                <a:solidFill>
                  <a:srgbClr val="1D2A34"/>
                </a:solidFill>
              </a:rPr>
              <a:t>disposeront</a:t>
            </a:r>
            <a:r>
              <a:rPr lang="en-US" dirty="0">
                <a:solidFill>
                  <a:srgbClr val="1D2A34"/>
                </a:solidFill>
              </a:rPr>
              <a:t> du </a:t>
            </a:r>
            <a:r>
              <a:rPr lang="en-US" dirty="0" err="1">
                <a:solidFill>
                  <a:srgbClr val="1D2A34"/>
                </a:solidFill>
              </a:rPr>
              <a:t>déroulement</a:t>
            </a:r>
            <a:r>
              <a:rPr lang="en-US" dirty="0">
                <a:solidFill>
                  <a:srgbClr val="1D2A34"/>
                </a:solidFill>
              </a:rPr>
              <a:t> </a:t>
            </a:r>
            <a:r>
              <a:rPr lang="en-US" dirty="0" err="1">
                <a:solidFill>
                  <a:srgbClr val="1D2A34"/>
                </a:solidFill>
              </a:rPr>
              <a:t>écrit</a:t>
            </a:r>
            <a:r>
              <a:rPr lang="en-US" dirty="0">
                <a:solidFill>
                  <a:srgbClr val="1D2A34"/>
                </a:solidFill>
              </a:rPr>
              <a:t> (</a:t>
            </a:r>
            <a:r>
              <a:rPr lang="en-US" dirty="0" err="1">
                <a:solidFill>
                  <a:srgbClr val="1D2A34"/>
                </a:solidFill>
              </a:rPr>
              <a:t>compétence</a:t>
            </a:r>
            <a:r>
              <a:rPr lang="en-US" dirty="0">
                <a:solidFill>
                  <a:srgbClr val="1D2A34"/>
                </a:solidFill>
              </a:rPr>
              <a:t> de </a:t>
            </a:r>
            <a:r>
              <a:rPr lang="en-US" dirty="0" err="1">
                <a:solidFill>
                  <a:srgbClr val="1D2A34"/>
                </a:solidFill>
              </a:rPr>
              <a:t>français</a:t>
            </a:r>
            <a:r>
              <a:rPr lang="en-US" dirty="0">
                <a:solidFill>
                  <a:srgbClr val="1D2A34"/>
                </a:solidFill>
              </a:rPr>
              <a:t>),</a:t>
            </a:r>
            <a:r>
              <a:rPr lang="en-US">
                <a:solidFill>
                  <a:srgbClr val="1D2A34"/>
                </a:solidFill>
              </a:rPr>
              <a:t> </a:t>
            </a:r>
            <a:r>
              <a:rPr lang="en-US" err="1">
                <a:solidFill>
                  <a:srgbClr val="1D2A34"/>
                </a:solidFill>
              </a:rPr>
              <a:t>mais</a:t>
            </a:r>
            <a:r>
              <a:rPr lang="en-US">
                <a:solidFill>
                  <a:srgbClr val="1D2A34"/>
                </a:solidFill>
              </a:rPr>
              <a:t> </a:t>
            </a:r>
            <a:r>
              <a:rPr lang="en-US" dirty="0" err="1">
                <a:solidFill>
                  <a:srgbClr val="1D2A34"/>
                </a:solidFill>
              </a:rPr>
              <a:t>également</a:t>
            </a:r>
            <a:r>
              <a:rPr lang="en-US" dirty="0">
                <a:solidFill>
                  <a:srgbClr val="1D2A34"/>
                </a:solidFill>
              </a:rPr>
              <a:t> du </a:t>
            </a:r>
            <a:r>
              <a:rPr lang="en-US" dirty="0" err="1">
                <a:solidFill>
                  <a:srgbClr val="1D2A34"/>
                </a:solidFill>
              </a:rPr>
              <a:t>déroulement</a:t>
            </a:r>
            <a:r>
              <a:rPr lang="en-US" dirty="0">
                <a:solidFill>
                  <a:srgbClr val="1D2A34"/>
                </a:solidFill>
              </a:rPr>
              <a:t> </a:t>
            </a:r>
            <a:r>
              <a:rPr lang="en-US">
                <a:solidFill>
                  <a:srgbClr val="1D2A34"/>
                </a:solidFill>
              </a:rPr>
              <a:t>visuel</a:t>
            </a:r>
            <a:r>
              <a:rPr lang="en-US" dirty="0">
                <a:solidFill>
                  <a:srgbClr val="1D2A34"/>
                </a:solidFill>
              </a:rPr>
              <a:t>. </a:t>
            </a:r>
            <a:endParaRPr lang="en-US" dirty="0">
              <a:solidFill>
                <a:srgbClr val="1D2A34">
                  <a:alpha val="70000"/>
                </a:srgbClr>
              </a:solidFill>
            </a:endParaRPr>
          </a:p>
          <a:p>
            <a:pPr>
              <a:buClr>
                <a:srgbClr val="E3EAF0"/>
              </a:buClr>
            </a:pPr>
            <a:r>
              <a:rPr lang="en-US" i="1" dirty="0">
                <a:solidFill>
                  <a:srgbClr val="1D2A34"/>
                </a:solidFill>
              </a:rPr>
              <a:t>Par </a:t>
            </a:r>
            <a:r>
              <a:rPr lang="en-US" i="1" dirty="0" err="1">
                <a:solidFill>
                  <a:srgbClr val="1D2A34"/>
                </a:solidFill>
              </a:rPr>
              <a:t>mesure</a:t>
            </a:r>
            <a:r>
              <a:rPr lang="en-US" i="1" dirty="0">
                <a:solidFill>
                  <a:srgbClr val="1D2A34"/>
                </a:solidFill>
              </a:rPr>
              <a:t> de </a:t>
            </a:r>
            <a:r>
              <a:rPr lang="en-US" i="1" dirty="0" err="1">
                <a:solidFill>
                  <a:srgbClr val="1D2A34"/>
                </a:solidFill>
              </a:rPr>
              <a:t>sécurité</a:t>
            </a:r>
            <a:r>
              <a:rPr lang="en-US" i="1" dirty="0">
                <a:solidFill>
                  <a:srgbClr val="1D2A34"/>
                </a:solidFill>
              </a:rPr>
              <a:t>, les </a:t>
            </a:r>
            <a:r>
              <a:rPr lang="en-US" i="1" dirty="0" err="1">
                <a:solidFill>
                  <a:srgbClr val="1D2A34"/>
                </a:solidFill>
              </a:rPr>
              <a:t>élèves</a:t>
            </a:r>
            <a:r>
              <a:rPr lang="en-US" i="1" dirty="0">
                <a:solidFill>
                  <a:srgbClr val="1D2A34"/>
                </a:solidFill>
              </a:rPr>
              <a:t> </a:t>
            </a:r>
            <a:r>
              <a:rPr lang="en-US" i="1" dirty="0" err="1">
                <a:solidFill>
                  <a:srgbClr val="1D2A34"/>
                </a:solidFill>
              </a:rPr>
              <a:t>doivent</a:t>
            </a:r>
            <a:r>
              <a:rPr lang="en-US" i="1" dirty="0">
                <a:solidFill>
                  <a:srgbClr val="1D2A34"/>
                </a:solidFill>
              </a:rPr>
              <a:t> tout de </a:t>
            </a:r>
            <a:r>
              <a:rPr lang="en-US" i="1" dirty="0" err="1">
                <a:solidFill>
                  <a:srgbClr val="1D2A34"/>
                </a:solidFill>
              </a:rPr>
              <a:t>même</a:t>
            </a:r>
            <a:r>
              <a:rPr lang="en-US" i="1" dirty="0">
                <a:solidFill>
                  <a:srgbClr val="1D2A34"/>
                </a:solidFill>
              </a:rPr>
              <a:t> </a:t>
            </a:r>
            <a:r>
              <a:rPr lang="en-US" i="1" dirty="0" err="1">
                <a:solidFill>
                  <a:srgbClr val="1D2A34"/>
                </a:solidFill>
              </a:rPr>
              <a:t>toujours</a:t>
            </a:r>
            <a:r>
              <a:rPr lang="en-US" i="1" dirty="0">
                <a:solidFill>
                  <a:srgbClr val="1D2A34"/>
                </a:solidFill>
              </a:rPr>
              <a:t> </a:t>
            </a:r>
            <a:r>
              <a:rPr lang="en-US" i="1" dirty="0" err="1">
                <a:solidFill>
                  <a:srgbClr val="1D2A34"/>
                </a:solidFill>
              </a:rPr>
              <a:t>être</a:t>
            </a:r>
            <a:r>
              <a:rPr lang="en-US" i="1" dirty="0">
                <a:solidFill>
                  <a:srgbClr val="1D2A34"/>
                </a:solidFill>
              </a:rPr>
              <a:t> </a:t>
            </a:r>
            <a:r>
              <a:rPr lang="en-US" i="1" err="1">
                <a:solidFill>
                  <a:srgbClr val="1D2A34"/>
                </a:solidFill>
              </a:rPr>
              <a:t>encadrés</a:t>
            </a:r>
            <a:r>
              <a:rPr lang="en-US" i="1">
                <a:solidFill>
                  <a:srgbClr val="1D2A34"/>
                </a:solidFill>
              </a:rPr>
              <a:t> par </a:t>
            </a:r>
            <a:r>
              <a:rPr lang="en-US" i="1" dirty="0">
                <a:solidFill>
                  <a:srgbClr val="1D2A34"/>
                </a:solidFill>
              </a:rPr>
              <a:t>un </a:t>
            </a:r>
            <a:r>
              <a:rPr lang="en-US" i="1" dirty="0" err="1">
                <a:solidFill>
                  <a:srgbClr val="1D2A34"/>
                </a:solidFill>
              </a:rPr>
              <a:t>adulte</a:t>
            </a:r>
            <a:r>
              <a:rPr lang="en-US" i="1" dirty="0">
                <a:solidFill>
                  <a:srgbClr val="1D2A34"/>
                </a:solidFill>
              </a:rPr>
              <a:t> pour la </a:t>
            </a:r>
            <a:r>
              <a:rPr lang="en-US" i="1" dirty="0" err="1">
                <a:solidFill>
                  <a:srgbClr val="1D2A34"/>
                </a:solidFill>
              </a:rPr>
              <a:t>création</a:t>
            </a:r>
            <a:r>
              <a:rPr lang="en-US" i="1" dirty="0">
                <a:solidFill>
                  <a:srgbClr val="1D2A34"/>
                </a:solidFill>
              </a:rPr>
              <a:t> de </a:t>
            </a:r>
            <a:r>
              <a:rPr lang="en-US" i="1" err="1">
                <a:solidFill>
                  <a:srgbClr val="1D2A34"/>
                </a:solidFill>
              </a:rPr>
              <a:t>l'instrument</a:t>
            </a:r>
            <a:r>
              <a:rPr lang="en-US" i="1" dirty="0">
                <a:solidFill>
                  <a:srgbClr val="1D2A34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00268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LuminousVTI">
  <a:themeElements>
    <a:clrScheme name="AnalogousFromDarkSeed_2SEEDS">
      <a:dk1>
        <a:srgbClr val="000000"/>
      </a:dk1>
      <a:lt1>
        <a:srgbClr val="FFFFFF"/>
      </a:lt1>
      <a:dk2>
        <a:srgbClr val="1D2A34"/>
      </a:dk2>
      <a:lt2>
        <a:srgbClr val="E8E4E2"/>
      </a:lt2>
      <a:accent1>
        <a:srgbClr val="3881B4"/>
      </a:accent1>
      <a:accent2>
        <a:srgbClr val="43B3B2"/>
      </a:accent2>
      <a:accent3>
        <a:srgbClr val="4A5FC6"/>
      </a:accent3>
      <a:accent4>
        <a:srgbClr val="A038B4"/>
      </a:accent4>
      <a:accent5>
        <a:srgbClr val="C64AA6"/>
      </a:accent5>
      <a:accent6>
        <a:srgbClr val="B43861"/>
      </a:accent6>
      <a:hlink>
        <a:srgbClr val="B33FBF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DDEE4A29D9B94D8D3F015A64C78FA5" ma:contentTypeVersion="10" ma:contentTypeDescription="Crée un document." ma:contentTypeScope="" ma:versionID="7dd0812a16e41ef78aed60c000edf86d">
  <xsd:schema xmlns:xsd="http://www.w3.org/2001/XMLSchema" xmlns:xs="http://www.w3.org/2001/XMLSchema" xmlns:p="http://schemas.microsoft.com/office/2006/metadata/properties" xmlns:ns3="ef3a2443-90bc-4c04-9dec-a4d43a41b095" xmlns:ns4="921a19b8-26fb-41e4-a416-bf67b664a747" targetNamespace="http://schemas.microsoft.com/office/2006/metadata/properties" ma:root="true" ma:fieldsID="b50733e8ee68db42de18a1798e7686bb" ns3:_="" ns4:_="">
    <xsd:import namespace="ef3a2443-90bc-4c04-9dec-a4d43a41b095"/>
    <xsd:import namespace="921a19b8-26fb-41e4-a416-bf67b664a7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3a2443-90bc-4c04-9dec-a4d43a41b0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1a19b8-26fb-41e4-a416-bf67b664a74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791725-A316-4FD3-B33E-FBB65C3D89CD}">
  <ds:schemaRefs>
    <ds:schemaRef ds:uri="921a19b8-26fb-41e4-a416-bf67b664a747"/>
    <ds:schemaRef ds:uri="ef3a2443-90bc-4c04-9dec-a4d43a41b0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8DF9782-7C1A-4785-9A00-83BDDA7470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4506BE-00F0-488A-9E63-25B3D6F5A61F}">
  <ds:schemaRefs>
    <ds:schemaRef ds:uri="921a19b8-26fb-41e4-a416-bf67b664a747"/>
    <ds:schemaRef ds:uri="ef3a2443-90bc-4c04-9dec-a4d43a41b09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686</Words>
  <Application>Microsoft Office PowerPoint</Application>
  <PresentationFormat>Grand écran</PresentationFormat>
  <Paragraphs>57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Avenir Next LT Pro</vt:lpstr>
      <vt:lpstr>Calibri</vt:lpstr>
      <vt:lpstr>Calibri Light</vt:lpstr>
      <vt:lpstr>Sabon Next LT</vt:lpstr>
      <vt:lpstr>Times New Roman</vt:lpstr>
      <vt:lpstr>Wingdings</vt:lpstr>
      <vt:lpstr>LuminousVTI</vt:lpstr>
      <vt:lpstr>Création d’un apport pratique pour le site MUSICA. </vt:lpstr>
      <vt:lpstr>Sommaire. </vt:lpstr>
      <vt:lpstr>L’outil : le capuchophone. </vt:lpstr>
      <vt:lpstr>Le matériel :</vt:lpstr>
      <vt:lpstr>Déroulement de la construction.</vt:lpstr>
      <vt:lpstr>Les compétences et objectifs travaillés en éducation musicale</vt:lpstr>
      <vt:lpstr>Exploitation de l'outil.</vt:lpstr>
      <vt:lpstr>Les objectifs interdisciplinaires</vt:lpstr>
      <vt:lpstr>Et pour le site MUSICA ?</vt:lpstr>
      <vt:lpstr>Sources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Création d’un apport pratique pour le site MUSICA.</dc:title>
  <dc:creator>BAYRAKTAR Debra</dc:creator>
  <cp:lastModifiedBy>BAYRAKTAR Debra</cp:lastModifiedBy>
  <cp:revision>2</cp:revision>
  <dcterms:created xsi:type="dcterms:W3CDTF">2020-12-14T12:02:53Z</dcterms:created>
  <dcterms:modified xsi:type="dcterms:W3CDTF">2021-01-11T16:29:17Z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0x01010006DDEE4A29D9B94D8D3F015A64C78FA5</vt:lpwstr>
  </property>
</Properties>
</file>